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image" Target="../media/image34.jpeg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image" Target="../media/image34.jpeg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aseline="0">
                <a:latin typeface="Arial Black" panose="020B0A04020102020204" pitchFamily="34" charset="0"/>
              </a:rPr>
              <a:t>Какие меры помогут вытеснению недобросовестных КПК с рынка?</a:t>
            </a:r>
          </a:p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aseline="0">
                <a:latin typeface="Arial Black" panose="020B0A04020102020204" pitchFamily="34" charset="0"/>
              </a:rPr>
              <a:t>(47 респондентов)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Лист3!$A$11:$A$14</c:f>
              <c:strCache>
                <c:ptCount val="4"/>
                <c:pt idx="0">
                  <c:v>Обнародование списка пайщиков +5%</c:v>
                </c:pt>
                <c:pt idx="1">
                  <c:v>Согласование с пайщиками займов 5% от объема выданных займов за год</c:v>
                </c:pt>
                <c:pt idx="2">
                  <c:v>Информирование потенциальных пайщиков о реальных выплатах лопнувшик КПК</c:v>
                </c:pt>
                <c:pt idx="3">
                  <c:v>Прекращение регитрации КПК</c:v>
                </c:pt>
              </c:strCache>
            </c:strRef>
          </c:cat>
          <c:val>
            <c:numRef>
              <c:f>Лист3!$B$11:$B$14</c:f>
              <c:numCache>
                <c:formatCode>General</c:formatCode>
                <c:ptCount val="4"/>
                <c:pt idx="0">
                  <c:v>7</c:v>
                </c:pt>
                <c:pt idx="1">
                  <c:v>12</c:v>
                </c:pt>
                <c:pt idx="2">
                  <c:v>24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8A7-2445-918F-D6C0DB6204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3689856"/>
        <c:axId val="83691392"/>
      </c:barChart>
      <c:catAx>
        <c:axId val="83689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691392"/>
        <c:crosses val="autoZero"/>
        <c:auto val="1"/>
        <c:lblAlgn val="ctr"/>
        <c:lblOffset val="100"/>
        <c:noMultiLvlLbl val="0"/>
      </c:catAx>
      <c:valAx>
        <c:axId val="83691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68985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4">
            <a:lumMod val="5000"/>
            <a:lumOff val="95000"/>
          </a:schemeClr>
        </a:gs>
        <a:gs pos="74000">
          <a:schemeClr val="accent4">
            <a:lumMod val="45000"/>
            <a:lumOff val="55000"/>
          </a:schemeClr>
        </a:gs>
        <a:gs pos="83000">
          <a:schemeClr val="accent4">
            <a:lumMod val="45000"/>
            <a:lumOff val="55000"/>
          </a:schemeClr>
        </a:gs>
        <a:gs pos="100000">
          <a:schemeClr val="accent4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 b="1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E39"/>
            </a:solidFill>
          </c:spPr>
          <c:invertIfNegative val="0"/>
          <c:cat>
            <c:strRef>
              <c:f>Лист3!$A$31:$A$34</c:f>
              <c:strCache>
                <c:ptCount val="4"/>
                <c:pt idx="0">
                  <c:v> Иное</c:v>
                </c:pt>
                <c:pt idx="1">
                  <c:v> Не следует вводить ограничения</c:v>
                </c:pt>
                <c:pt idx="2">
                  <c:v> Ограничив максимальную стоимость привлечения займов (процентную ставку)</c:v>
                </c:pt>
                <c:pt idx="3">
                  <c:v> Установив максимальное количество договоров займа</c:v>
                </c:pt>
              </c:strCache>
            </c:strRef>
          </c:cat>
          <c:val>
            <c:numRef>
              <c:f>Лист3!$B$31:$B$34</c:f>
              <c:numCache>
                <c:formatCode>General</c:formatCode>
                <c:ptCount val="4"/>
                <c:pt idx="0">
                  <c:v>7</c:v>
                </c:pt>
                <c:pt idx="1">
                  <c:v>10</c:v>
                </c:pt>
                <c:pt idx="2">
                  <c:v>28</c:v>
                </c:pt>
                <c:pt idx="3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11-F448-BE83-C5B6B31F38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642752"/>
        <c:axId val="159644288"/>
      </c:barChart>
      <c:catAx>
        <c:axId val="1596427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159644288"/>
        <c:crosses val="autoZero"/>
        <c:auto val="1"/>
        <c:lblAlgn val="ctr"/>
        <c:lblOffset val="100"/>
        <c:noMultiLvlLbl val="0"/>
      </c:catAx>
      <c:valAx>
        <c:axId val="15964428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159642752"/>
        <c:crosses val="autoZero"/>
        <c:crossBetween val="between"/>
      </c:valAx>
    </c:plotArea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</c:spPr>
  <c:txPr>
    <a:bodyPr/>
    <a:lstStyle/>
    <a:p>
      <a:pPr>
        <a:defRPr sz="1400" b="1" i="0" baseline="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328071838242446"/>
          <c:y val="0.1186205013165154"/>
          <c:w val="0.44726584524156704"/>
          <c:h val="0.8132675852630699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28575">
                <a:solidFill>
                  <a:sysClr val="windowText" lastClr="00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C9-4FAD-BE41-505FB9FB7203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28575">
                <a:solidFill>
                  <a:sysClr val="windowText" lastClr="00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C9-4FAD-BE41-505FB9FB7203}"/>
              </c:ext>
            </c:extLst>
          </c:dPt>
          <c:dPt>
            <c:idx val="2"/>
            <c:bubble3D val="0"/>
            <c:spPr>
              <a:ln w="28575">
                <a:solidFill>
                  <a:sysClr val="windowText" lastClr="00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1C9-4FAD-BE41-505FB9FB7203}"/>
              </c:ext>
            </c:extLst>
          </c:dPt>
          <c:dLbls>
            <c:dLbl>
              <c:idx val="0"/>
              <c:layout>
                <c:manualLayout>
                  <c:x val="5.7376527139455895E-2"/>
                  <c:y val="-0.1607753280389520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1C9-4FAD-BE41-505FB9FB72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4901349733945458E-2"/>
                  <c:y val="-1.2322108495696878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Нет
26%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1C9-4FAD-BE41-505FB9FB72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397957980946826"/>
                  <c:y val="-9.8210038394039023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Иное 2% (совместно с ФАС)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1C9-4FAD-BE41-505FB9FB7203}"/>
                </c:ext>
                <c:ext xmlns:c15="http://schemas.microsoft.com/office/drawing/2012/chart" uri="{CE6537A1-D6FC-4f65-9D91-7224C49458BB}">
                  <c15:layout>
                    <c:manualLayout>
                      <c:w val="0.39300925925925928"/>
                      <c:h val="0.1326411638804824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Лист3!$A$25:$A$27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иное</c:v>
                </c:pt>
              </c:strCache>
            </c:strRef>
          </c:cat>
          <c:val>
            <c:numRef>
              <c:f>Лист3!$B$25:$B$27</c:f>
              <c:numCache>
                <c:formatCode>General</c:formatCode>
                <c:ptCount val="3"/>
                <c:pt idx="0">
                  <c:v>38</c:v>
                </c:pt>
                <c:pt idx="1">
                  <c:v>14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525-4D41-9054-0AACB9BB03C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</c:spPr>
  <c:externalData r:id="rId3">
    <c:autoUpdate val="0"/>
  </c:externalData>
</c:chartSpac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AF187A-9F9C-49FC-B1E2-01746B5C03DF}" type="doc">
      <dgm:prSet loTypeId="urn:microsoft.com/office/officeart/2005/8/layout/defaul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FBCEFF9A-EF52-4EE5-9FD1-73C7958275F4}">
      <dgm:prSet phldrT="[Текст]"/>
      <dgm:spPr/>
      <dgm:t>
        <a:bodyPr/>
        <a:lstStyle/>
        <a:p>
          <a:r>
            <a:rPr lang="ru-RU" dirty="0"/>
            <a:t>В реестре ЦБ РФ 1 551 КПК</a:t>
          </a:r>
        </a:p>
      </dgm:t>
    </dgm:pt>
    <dgm:pt modelId="{CF6761DA-1365-4A21-B033-EC44C929C4D8}" type="parTrans" cxnId="{693DD88D-7AA5-4C05-BC0C-D6C2C606256B}">
      <dgm:prSet/>
      <dgm:spPr/>
      <dgm:t>
        <a:bodyPr/>
        <a:lstStyle/>
        <a:p>
          <a:endParaRPr lang="ru-RU"/>
        </a:p>
      </dgm:t>
    </dgm:pt>
    <dgm:pt modelId="{6688DFD9-B7D1-4D2A-8FA9-081E36452D37}" type="sibTrans" cxnId="{693DD88D-7AA5-4C05-BC0C-D6C2C606256B}">
      <dgm:prSet/>
      <dgm:spPr/>
      <dgm:t>
        <a:bodyPr/>
        <a:lstStyle/>
        <a:p>
          <a:endParaRPr lang="ru-RU"/>
        </a:p>
      </dgm:t>
    </dgm:pt>
    <dgm:pt modelId="{D7FDE914-9F01-4440-9A5D-980F37DBE7FF}">
      <dgm:prSet phldrT="[Текст]"/>
      <dgm:spPr/>
      <dgm:t>
        <a:bodyPr/>
        <a:lstStyle/>
        <a:p>
          <a:r>
            <a:rPr lang="ru-RU" dirty="0"/>
            <a:t>В СРО, из них 989</a:t>
          </a:r>
        </a:p>
      </dgm:t>
    </dgm:pt>
    <dgm:pt modelId="{0679CA7B-3D0B-4F41-9E90-BAE669AF7EC8}" type="parTrans" cxnId="{55573437-FBFE-48FD-8FFE-8EB3E2AD41D0}">
      <dgm:prSet/>
      <dgm:spPr/>
      <dgm:t>
        <a:bodyPr/>
        <a:lstStyle/>
        <a:p>
          <a:endParaRPr lang="ru-RU"/>
        </a:p>
      </dgm:t>
    </dgm:pt>
    <dgm:pt modelId="{AF29473A-C524-4F0D-BEB2-6283F832EC4B}" type="sibTrans" cxnId="{55573437-FBFE-48FD-8FFE-8EB3E2AD41D0}">
      <dgm:prSet/>
      <dgm:spPr/>
      <dgm:t>
        <a:bodyPr/>
        <a:lstStyle/>
        <a:p>
          <a:endParaRPr lang="ru-RU"/>
        </a:p>
      </dgm:t>
    </dgm:pt>
    <dgm:pt modelId="{765A59AA-60C2-475C-A601-E8268577A63A}">
      <dgm:prSet phldrT="[Текст]"/>
      <dgm:spPr/>
      <dgm:t>
        <a:bodyPr/>
        <a:lstStyle/>
        <a:p>
          <a:r>
            <a:rPr lang="ru-RU" dirty="0"/>
            <a:t>5 СРО</a:t>
          </a:r>
        </a:p>
      </dgm:t>
    </dgm:pt>
    <dgm:pt modelId="{278EFAF3-3049-48E7-9F47-3126F7E83A3B}" type="parTrans" cxnId="{443EC654-BD43-464E-95C6-AF9628AFEAAA}">
      <dgm:prSet/>
      <dgm:spPr/>
      <dgm:t>
        <a:bodyPr/>
        <a:lstStyle/>
        <a:p>
          <a:endParaRPr lang="ru-RU"/>
        </a:p>
      </dgm:t>
    </dgm:pt>
    <dgm:pt modelId="{7D252991-BBD8-4EF2-AA99-B5C36147174C}" type="sibTrans" cxnId="{443EC654-BD43-464E-95C6-AF9628AFEAAA}">
      <dgm:prSet/>
      <dgm:spPr/>
      <dgm:t>
        <a:bodyPr/>
        <a:lstStyle/>
        <a:p>
          <a:endParaRPr lang="ru-RU"/>
        </a:p>
      </dgm:t>
    </dgm:pt>
    <dgm:pt modelId="{E00DA666-B671-4714-8E1B-BA31CCBAEC75}" type="pres">
      <dgm:prSet presAssocID="{BAAF187A-9F9C-49FC-B1E2-01746B5C03D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13448B-B3A7-4BF7-928A-8F1320A63F15}" type="pres">
      <dgm:prSet presAssocID="{FBCEFF9A-EF52-4EE5-9FD1-73C7958275F4}" presName="node" presStyleLbl="node1" presStyleIdx="0" presStyleCnt="3" custScaleX="28335" custScaleY="29757" custLinFactNeighborX="1832" custLinFactNeighborY="-3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5A561B-5595-4DAE-8C04-2E2B99082297}" type="pres">
      <dgm:prSet presAssocID="{6688DFD9-B7D1-4D2A-8FA9-081E36452D37}" presName="sibTrans" presStyleCnt="0"/>
      <dgm:spPr/>
    </dgm:pt>
    <dgm:pt modelId="{5606D8B3-6208-4EDA-9B7E-B61AB0839281}" type="pres">
      <dgm:prSet presAssocID="{D7FDE914-9F01-4440-9A5D-980F37DBE7FF}" presName="node" presStyleLbl="node1" presStyleIdx="1" presStyleCnt="3" custScaleX="28335" custScaleY="29757" custLinFactNeighborX="-2415" custLinFactNeighborY="-3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740149-4F91-4676-9B4B-8FF6DEEEC3DF}" type="pres">
      <dgm:prSet presAssocID="{AF29473A-C524-4F0D-BEB2-6283F832EC4B}" presName="sibTrans" presStyleCnt="0"/>
      <dgm:spPr/>
    </dgm:pt>
    <dgm:pt modelId="{CC4D72FD-1352-4A28-AAE2-7FC142019A96}" type="pres">
      <dgm:prSet presAssocID="{765A59AA-60C2-475C-A601-E8268577A63A}" presName="node" presStyleLbl="node1" presStyleIdx="2" presStyleCnt="3" custScaleX="28335" custScaleY="29757" custLinFactNeighborX="-7585" custLinFactNeighborY="-3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3EC654-BD43-464E-95C6-AF9628AFEAAA}" srcId="{BAAF187A-9F9C-49FC-B1E2-01746B5C03DF}" destId="{765A59AA-60C2-475C-A601-E8268577A63A}" srcOrd="2" destOrd="0" parTransId="{278EFAF3-3049-48E7-9F47-3126F7E83A3B}" sibTransId="{7D252991-BBD8-4EF2-AA99-B5C36147174C}"/>
    <dgm:cxn modelId="{A719A46D-60E5-4315-AB14-44948DFE95B9}" type="presOf" srcId="{765A59AA-60C2-475C-A601-E8268577A63A}" destId="{CC4D72FD-1352-4A28-AAE2-7FC142019A96}" srcOrd="0" destOrd="0" presId="urn:microsoft.com/office/officeart/2005/8/layout/default"/>
    <dgm:cxn modelId="{385A1B6C-AA27-4A0C-B6E3-3D44B2995AA9}" type="presOf" srcId="{D7FDE914-9F01-4440-9A5D-980F37DBE7FF}" destId="{5606D8B3-6208-4EDA-9B7E-B61AB0839281}" srcOrd="0" destOrd="0" presId="urn:microsoft.com/office/officeart/2005/8/layout/default"/>
    <dgm:cxn modelId="{89BB1F20-7AC2-4AC5-82A2-F0695761C9BD}" type="presOf" srcId="{BAAF187A-9F9C-49FC-B1E2-01746B5C03DF}" destId="{E00DA666-B671-4714-8E1B-BA31CCBAEC75}" srcOrd="0" destOrd="0" presId="urn:microsoft.com/office/officeart/2005/8/layout/default"/>
    <dgm:cxn modelId="{9A139341-2E9E-4E79-A7FF-741EDBDA5C5E}" type="presOf" srcId="{FBCEFF9A-EF52-4EE5-9FD1-73C7958275F4}" destId="{4E13448B-B3A7-4BF7-928A-8F1320A63F15}" srcOrd="0" destOrd="0" presId="urn:microsoft.com/office/officeart/2005/8/layout/default"/>
    <dgm:cxn modelId="{55573437-FBFE-48FD-8FFE-8EB3E2AD41D0}" srcId="{BAAF187A-9F9C-49FC-B1E2-01746B5C03DF}" destId="{D7FDE914-9F01-4440-9A5D-980F37DBE7FF}" srcOrd="1" destOrd="0" parTransId="{0679CA7B-3D0B-4F41-9E90-BAE669AF7EC8}" sibTransId="{AF29473A-C524-4F0D-BEB2-6283F832EC4B}"/>
    <dgm:cxn modelId="{693DD88D-7AA5-4C05-BC0C-D6C2C606256B}" srcId="{BAAF187A-9F9C-49FC-B1E2-01746B5C03DF}" destId="{FBCEFF9A-EF52-4EE5-9FD1-73C7958275F4}" srcOrd="0" destOrd="0" parTransId="{CF6761DA-1365-4A21-B033-EC44C929C4D8}" sibTransId="{6688DFD9-B7D1-4D2A-8FA9-081E36452D37}"/>
    <dgm:cxn modelId="{9AEC8CF7-CBF0-424E-9443-C7368A6571BF}" type="presParOf" srcId="{E00DA666-B671-4714-8E1B-BA31CCBAEC75}" destId="{4E13448B-B3A7-4BF7-928A-8F1320A63F15}" srcOrd="0" destOrd="0" presId="urn:microsoft.com/office/officeart/2005/8/layout/default"/>
    <dgm:cxn modelId="{5388A3B2-4A7A-413B-B66F-A221BE1140DC}" type="presParOf" srcId="{E00DA666-B671-4714-8E1B-BA31CCBAEC75}" destId="{705A561B-5595-4DAE-8C04-2E2B99082297}" srcOrd="1" destOrd="0" presId="urn:microsoft.com/office/officeart/2005/8/layout/default"/>
    <dgm:cxn modelId="{CD37E358-E39D-4AF2-8F48-7E363F743617}" type="presParOf" srcId="{E00DA666-B671-4714-8E1B-BA31CCBAEC75}" destId="{5606D8B3-6208-4EDA-9B7E-B61AB0839281}" srcOrd="2" destOrd="0" presId="urn:microsoft.com/office/officeart/2005/8/layout/default"/>
    <dgm:cxn modelId="{0197EF7F-E5AC-4BA6-BB5C-3EDD017E9DEC}" type="presParOf" srcId="{E00DA666-B671-4714-8E1B-BA31CCBAEC75}" destId="{9F740149-4F91-4676-9B4B-8FF6DEEEC3DF}" srcOrd="3" destOrd="0" presId="urn:microsoft.com/office/officeart/2005/8/layout/default"/>
    <dgm:cxn modelId="{9154C0AC-73CF-41BA-9D99-F8C40C94E734}" type="presParOf" srcId="{E00DA666-B671-4714-8E1B-BA31CCBAEC75}" destId="{CC4D72FD-1352-4A28-AAE2-7FC142019A9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8CC9331-64A5-482A-A1A8-5DB2877E0F6F}" type="doc">
      <dgm:prSet loTypeId="urn:microsoft.com/office/officeart/2005/8/layout/hList1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460A5646-354E-4649-9BC3-A15F1967059A}">
      <dgm:prSet phldrT="[Текст]"/>
      <dgm:spPr>
        <a:solidFill>
          <a:srgbClr val="008000"/>
        </a:solidFill>
      </dgm:spPr>
      <dgm:t>
        <a:bodyPr/>
        <a:lstStyle/>
        <a:p>
          <a:r>
            <a:rPr lang="ru-RU" b="1" dirty="0"/>
            <a:t>Ст. 28. Реклама финансовых услуг и финансовой деятельности</a:t>
          </a:r>
        </a:p>
      </dgm:t>
    </dgm:pt>
    <dgm:pt modelId="{641E1AD1-5D4D-4611-8FC0-A15A4613192D}" type="parTrans" cxnId="{8FDC50DC-0797-4218-AC59-D11ADDDB627B}">
      <dgm:prSet/>
      <dgm:spPr/>
      <dgm:t>
        <a:bodyPr/>
        <a:lstStyle/>
        <a:p>
          <a:endParaRPr lang="ru-RU"/>
        </a:p>
      </dgm:t>
    </dgm:pt>
    <dgm:pt modelId="{AD54C89D-3E1A-4588-86BD-9185425ECCFE}" type="sibTrans" cxnId="{8FDC50DC-0797-4218-AC59-D11ADDDB627B}">
      <dgm:prSet/>
      <dgm:spPr/>
      <dgm:t>
        <a:bodyPr/>
        <a:lstStyle/>
        <a:p>
          <a:endParaRPr lang="ru-RU"/>
        </a:p>
      </dgm:t>
    </dgm:pt>
    <dgm:pt modelId="{DF175B74-D6E7-4BC8-831B-1EB7A573F904}">
      <dgm:prSet phldrT="[Текст]"/>
      <dgm:spPr>
        <a:solidFill>
          <a:srgbClr val="008000"/>
        </a:solidFill>
      </dgm:spPr>
      <dgm:t>
        <a:bodyPr/>
        <a:lstStyle/>
        <a:p>
          <a:r>
            <a:rPr lang="ru-RU" b="1" dirty="0"/>
            <a:t>Ст. 28. Реклама финансовых услуг и финансовой деятельности</a:t>
          </a:r>
        </a:p>
      </dgm:t>
    </dgm:pt>
    <dgm:pt modelId="{78939D99-D670-46FE-9E8B-BDE2CFEEBC58}" type="parTrans" cxnId="{0C97E512-575B-462C-9D63-04285C59BC6F}">
      <dgm:prSet/>
      <dgm:spPr/>
      <dgm:t>
        <a:bodyPr/>
        <a:lstStyle/>
        <a:p>
          <a:endParaRPr lang="ru-RU"/>
        </a:p>
      </dgm:t>
    </dgm:pt>
    <dgm:pt modelId="{9FA4FF8F-3FF3-4FA4-A8ED-CB81D99A3A4B}" type="sibTrans" cxnId="{0C97E512-575B-462C-9D63-04285C59BC6F}">
      <dgm:prSet/>
      <dgm:spPr/>
      <dgm:t>
        <a:bodyPr/>
        <a:lstStyle/>
        <a:p>
          <a:endParaRPr lang="ru-RU"/>
        </a:p>
      </dgm:t>
    </dgm:pt>
    <dgm:pt modelId="{1247D694-FC5C-4B1F-A983-D9825F4F0FB5}">
      <dgm:prSet phldrT="[Текст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Запрещено размещение рекламы организациями, не имеющими лицензий, не включенными реестры ЦБ РФ и СРО, если подобные требования предъявляются к этой деятельности.</a:t>
          </a:r>
        </a:p>
      </dgm:t>
    </dgm:pt>
    <dgm:pt modelId="{4DAC0A20-99DB-43E7-BEEE-6E179AC965AF}" type="parTrans" cxnId="{1CB851D7-29A0-40B4-BB0D-6859A01B0A70}">
      <dgm:prSet/>
      <dgm:spPr/>
      <dgm:t>
        <a:bodyPr/>
        <a:lstStyle/>
        <a:p>
          <a:endParaRPr lang="ru-RU"/>
        </a:p>
      </dgm:t>
    </dgm:pt>
    <dgm:pt modelId="{5E27AF38-0020-4542-A39D-8889FFBE4DA6}" type="sibTrans" cxnId="{1CB851D7-29A0-40B4-BB0D-6859A01B0A70}">
      <dgm:prSet/>
      <dgm:spPr/>
      <dgm:t>
        <a:bodyPr/>
        <a:lstStyle/>
        <a:p>
          <a:endParaRPr lang="ru-RU"/>
        </a:p>
      </dgm:t>
    </dgm:pt>
    <dgm:pt modelId="{665BA96B-86B9-4F2D-B732-C9AC51D83615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Реклама банковских, страховых и иных финансовых услуг и финансовой деятельности не должна содержать гарантии или обещания в будущем эффективности деятельности (доходности вложений), в том числе основанные на реальных показателях в прошлом, если такая эффективность деятельности (доходность вложений) не может быть определена на момент заключения договора</a:t>
          </a:r>
        </a:p>
      </dgm:t>
    </dgm:pt>
    <dgm:pt modelId="{5687193A-BA1A-4FBE-8D9D-E5BBD104A70C}" type="parTrans" cxnId="{3881223A-E1C2-48C7-BDF1-1295C685D0C9}">
      <dgm:prSet/>
      <dgm:spPr/>
      <dgm:t>
        <a:bodyPr/>
        <a:lstStyle/>
        <a:p>
          <a:endParaRPr lang="ru-RU"/>
        </a:p>
      </dgm:t>
    </dgm:pt>
    <dgm:pt modelId="{68B5E5B5-4DDA-4898-A659-319C13FA0B38}" type="sibTrans" cxnId="{3881223A-E1C2-48C7-BDF1-1295C685D0C9}">
      <dgm:prSet/>
      <dgm:spPr/>
      <dgm:t>
        <a:bodyPr/>
        <a:lstStyle/>
        <a:p>
          <a:endParaRPr lang="ru-RU"/>
        </a:p>
      </dgm:t>
    </dgm:pt>
    <dgm:pt modelId="{B6DED4BF-E7C8-4D40-8142-607B7AE01213}">
      <dgm:prSet/>
      <dgm:spPr>
        <a:solidFill>
          <a:srgbClr val="008000"/>
        </a:solidFill>
      </dgm:spPr>
      <dgm:t>
        <a:bodyPr/>
        <a:lstStyle/>
        <a:p>
          <a:r>
            <a:rPr lang="ru-RU" b="1" dirty="0"/>
            <a:t>Ст. 28. Реклама финансовых услуг и финансовой деятельности</a:t>
          </a:r>
        </a:p>
        <a:p>
          <a:endParaRPr lang="ru-RU" b="1" dirty="0"/>
        </a:p>
      </dgm:t>
    </dgm:pt>
    <dgm:pt modelId="{3C000E72-F0D9-485A-A988-60F59DAA8547}" type="parTrans" cxnId="{FF7FA729-5E36-4768-8640-EC9141284B28}">
      <dgm:prSet/>
      <dgm:spPr/>
      <dgm:t>
        <a:bodyPr/>
        <a:lstStyle/>
        <a:p>
          <a:endParaRPr lang="ru-RU"/>
        </a:p>
      </dgm:t>
    </dgm:pt>
    <dgm:pt modelId="{D5FDFC76-4B98-4800-8691-1F0A92B456A1}" type="sibTrans" cxnId="{FF7FA729-5E36-4768-8640-EC9141284B28}">
      <dgm:prSet/>
      <dgm:spPr/>
      <dgm:t>
        <a:bodyPr/>
        <a:lstStyle/>
        <a:p>
          <a:endParaRPr lang="ru-RU"/>
        </a:p>
      </dgm:t>
    </dgm:pt>
    <dgm:pt modelId="{E33F65BC-CF2D-4084-ABAB-B2ED5146CCF3}">
      <dgm:prSet phldrT="[Текст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/>
            <a:t>Если в рекламе приводится хоть одно условие финансовой услуги, которое влияет на доходность, то должны быть приведены и все остальные;</a:t>
          </a:r>
        </a:p>
      </dgm:t>
    </dgm:pt>
    <dgm:pt modelId="{CED4CCAE-CCE8-4B87-AFD0-869BE1FC9FB6}" type="parTrans" cxnId="{FAB6686C-4768-4D09-9850-945D107D0F82}">
      <dgm:prSet/>
      <dgm:spPr/>
      <dgm:t>
        <a:bodyPr/>
        <a:lstStyle/>
        <a:p>
          <a:endParaRPr lang="ru-RU"/>
        </a:p>
      </dgm:t>
    </dgm:pt>
    <dgm:pt modelId="{3D4BA80C-40F4-4B4C-BFAD-4A9E91CF8867}" type="sibTrans" cxnId="{FAB6686C-4768-4D09-9850-945D107D0F82}">
      <dgm:prSet/>
      <dgm:spPr/>
      <dgm:t>
        <a:bodyPr/>
        <a:lstStyle/>
        <a:p>
          <a:endParaRPr lang="ru-RU"/>
        </a:p>
      </dgm:t>
    </dgm:pt>
    <dgm:pt modelId="{65C95498-F429-4CC0-B63F-9E6E43B05DE8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dirty="0"/>
        </a:p>
      </dgm:t>
    </dgm:pt>
    <dgm:pt modelId="{B3A3BCE8-53E8-491F-987B-36F58ACFA913}" type="parTrans" cxnId="{2E4018B8-3CF3-408E-B02E-E077E4B391B4}">
      <dgm:prSet/>
      <dgm:spPr/>
      <dgm:t>
        <a:bodyPr/>
        <a:lstStyle/>
        <a:p>
          <a:endParaRPr lang="ru-RU"/>
        </a:p>
      </dgm:t>
    </dgm:pt>
    <dgm:pt modelId="{5B5FD9B7-BFFE-4C9D-AECA-5214AD5FBCAF}" type="sibTrans" cxnId="{2E4018B8-3CF3-408E-B02E-E077E4B391B4}">
      <dgm:prSet/>
      <dgm:spPr/>
      <dgm:t>
        <a:bodyPr/>
        <a:lstStyle/>
        <a:p>
          <a:endParaRPr lang="ru-RU"/>
        </a:p>
      </dgm:t>
    </dgm:pt>
    <dgm:pt modelId="{5D60E0C8-5A3C-4476-8D01-E0D625E6E3EE}" type="pres">
      <dgm:prSet presAssocID="{48CC9331-64A5-482A-A1A8-5DB2877E0F6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9B7AAF-5E63-450D-B1B6-7477ED946933}" type="pres">
      <dgm:prSet presAssocID="{460A5646-354E-4649-9BC3-A15F1967059A}" presName="composite" presStyleCnt="0"/>
      <dgm:spPr/>
    </dgm:pt>
    <dgm:pt modelId="{E09EC5C0-1963-48C3-984A-804CC4313E23}" type="pres">
      <dgm:prSet presAssocID="{460A5646-354E-4649-9BC3-A15F1967059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E43CD-A52A-405E-A851-A360EF7E9B4F}" type="pres">
      <dgm:prSet presAssocID="{460A5646-354E-4649-9BC3-A15F1967059A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251A37-32A1-46A5-92D5-4591F6136534}" type="pres">
      <dgm:prSet presAssocID="{AD54C89D-3E1A-4588-86BD-9185425ECCFE}" presName="space" presStyleCnt="0"/>
      <dgm:spPr/>
    </dgm:pt>
    <dgm:pt modelId="{2DABE1ED-8E09-4586-859A-8C0D16761E90}" type="pres">
      <dgm:prSet presAssocID="{DF175B74-D6E7-4BC8-831B-1EB7A573F904}" presName="composite" presStyleCnt="0"/>
      <dgm:spPr/>
    </dgm:pt>
    <dgm:pt modelId="{213E2390-1995-40BE-8A42-7D41A88B3A88}" type="pres">
      <dgm:prSet presAssocID="{DF175B74-D6E7-4BC8-831B-1EB7A573F90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3431B6-FAC3-407C-BBCD-4A54F7F56876}" type="pres">
      <dgm:prSet presAssocID="{DF175B74-D6E7-4BC8-831B-1EB7A573F904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860D4A-360D-48B9-AA68-C657D56BC22E}" type="pres">
      <dgm:prSet presAssocID="{9FA4FF8F-3FF3-4FA4-A8ED-CB81D99A3A4B}" presName="space" presStyleCnt="0"/>
      <dgm:spPr/>
    </dgm:pt>
    <dgm:pt modelId="{58073B8A-7B77-402E-83B2-D07653ADDFC9}" type="pres">
      <dgm:prSet presAssocID="{B6DED4BF-E7C8-4D40-8142-607B7AE01213}" presName="composite" presStyleCnt="0"/>
      <dgm:spPr/>
    </dgm:pt>
    <dgm:pt modelId="{20C646F0-D3D9-4BF2-8985-3DA58CF07D43}" type="pres">
      <dgm:prSet presAssocID="{B6DED4BF-E7C8-4D40-8142-607B7AE0121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38CB73-BFCC-4E73-AFCF-EEC99C518B76}" type="pres">
      <dgm:prSet presAssocID="{B6DED4BF-E7C8-4D40-8142-607B7AE01213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B6686C-4768-4D09-9850-945D107D0F82}" srcId="{DF175B74-D6E7-4BC8-831B-1EB7A573F904}" destId="{E33F65BC-CF2D-4084-ABAB-B2ED5146CCF3}" srcOrd="0" destOrd="0" parTransId="{CED4CCAE-CCE8-4B87-AFD0-869BE1FC9FB6}" sibTransId="{3D4BA80C-40F4-4B4C-BFAD-4A9E91CF8867}"/>
    <dgm:cxn modelId="{D449AE4F-24E8-4577-8EC5-73AE5A3C1E8D}" type="presOf" srcId="{1247D694-FC5C-4B1F-A983-D9825F4F0FB5}" destId="{5438CB73-BFCC-4E73-AFCF-EEC99C518B76}" srcOrd="0" destOrd="0" presId="urn:microsoft.com/office/officeart/2005/8/layout/hList1"/>
    <dgm:cxn modelId="{1CB851D7-29A0-40B4-BB0D-6859A01B0A70}" srcId="{B6DED4BF-E7C8-4D40-8142-607B7AE01213}" destId="{1247D694-FC5C-4B1F-A983-D9825F4F0FB5}" srcOrd="0" destOrd="0" parTransId="{4DAC0A20-99DB-43E7-BEEE-6E179AC965AF}" sibTransId="{5E27AF38-0020-4542-A39D-8889FFBE4DA6}"/>
    <dgm:cxn modelId="{8FDC50DC-0797-4218-AC59-D11ADDDB627B}" srcId="{48CC9331-64A5-482A-A1A8-5DB2877E0F6F}" destId="{460A5646-354E-4649-9BC3-A15F1967059A}" srcOrd="0" destOrd="0" parTransId="{641E1AD1-5D4D-4611-8FC0-A15A4613192D}" sibTransId="{AD54C89D-3E1A-4588-86BD-9185425ECCFE}"/>
    <dgm:cxn modelId="{684653D8-3453-4714-A7D5-4DB6105BE8E1}" type="presOf" srcId="{B6DED4BF-E7C8-4D40-8142-607B7AE01213}" destId="{20C646F0-D3D9-4BF2-8985-3DA58CF07D43}" srcOrd="0" destOrd="0" presId="urn:microsoft.com/office/officeart/2005/8/layout/hList1"/>
    <dgm:cxn modelId="{3881223A-E1C2-48C7-BDF1-1295C685D0C9}" srcId="{460A5646-354E-4649-9BC3-A15F1967059A}" destId="{665BA96B-86B9-4F2D-B732-C9AC51D83615}" srcOrd="0" destOrd="0" parTransId="{5687193A-BA1A-4FBE-8D9D-E5BBD104A70C}" sibTransId="{68B5E5B5-4DDA-4898-A659-319C13FA0B38}"/>
    <dgm:cxn modelId="{93F73D47-EA60-4DBF-BC86-9DF9D53F9422}" type="presOf" srcId="{E33F65BC-CF2D-4084-ABAB-B2ED5146CCF3}" destId="{353431B6-FAC3-407C-BBCD-4A54F7F56876}" srcOrd="0" destOrd="0" presId="urn:microsoft.com/office/officeart/2005/8/layout/hList1"/>
    <dgm:cxn modelId="{2E4018B8-3CF3-408E-B02E-E077E4B391B4}" srcId="{B6DED4BF-E7C8-4D40-8142-607B7AE01213}" destId="{65C95498-F429-4CC0-B63F-9E6E43B05DE8}" srcOrd="1" destOrd="0" parTransId="{B3A3BCE8-53E8-491F-987B-36F58ACFA913}" sibTransId="{5B5FD9B7-BFFE-4C9D-AECA-5214AD5FBCAF}"/>
    <dgm:cxn modelId="{5A8CFEB0-AA56-4E61-BECB-A095C50E7882}" type="presOf" srcId="{65C95498-F429-4CC0-B63F-9E6E43B05DE8}" destId="{5438CB73-BFCC-4E73-AFCF-EEC99C518B76}" srcOrd="0" destOrd="1" presId="urn:microsoft.com/office/officeart/2005/8/layout/hList1"/>
    <dgm:cxn modelId="{FF7FA729-5E36-4768-8640-EC9141284B28}" srcId="{48CC9331-64A5-482A-A1A8-5DB2877E0F6F}" destId="{B6DED4BF-E7C8-4D40-8142-607B7AE01213}" srcOrd="2" destOrd="0" parTransId="{3C000E72-F0D9-485A-A988-60F59DAA8547}" sibTransId="{D5FDFC76-4B98-4800-8691-1F0A92B456A1}"/>
    <dgm:cxn modelId="{0C97E512-575B-462C-9D63-04285C59BC6F}" srcId="{48CC9331-64A5-482A-A1A8-5DB2877E0F6F}" destId="{DF175B74-D6E7-4BC8-831B-1EB7A573F904}" srcOrd="1" destOrd="0" parTransId="{78939D99-D670-46FE-9E8B-BDE2CFEEBC58}" sibTransId="{9FA4FF8F-3FF3-4FA4-A8ED-CB81D99A3A4B}"/>
    <dgm:cxn modelId="{8F358036-9377-4DD2-B562-234EA0F07711}" type="presOf" srcId="{48CC9331-64A5-482A-A1A8-5DB2877E0F6F}" destId="{5D60E0C8-5A3C-4476-8D01-E0D625E6E3EE}" srcOrd="0" destOrd="0" presId="urn:microsoft.com/office/officeart/2005/8/layout/hList1"/>
    <dgm:cxn modelId="{9AAD6733-8C1B-42A7-9924-592111E6B92C}" type="presOf" srcId="{460A5646-354E-4649-9BC3-A15F1967059A}" destId="{E09EC5C0-1963-48C3-984A-804CC4313E23}" srcOrd="0" destOrd="0" presId="urn:microsoft.com/office/officeart/2005/8/layout/hList1"/>
    <dgm:cxn modelId="{75C2390A-F9F9-4375-AC6E-5FA15ED6ABF3}" type="presOf" srcId="{DF175B74-D6E7-4BC8-831B-1EB7A573F904}" destId="{213E2390-1995-40BE-8A42-7D41A88B3A88}" srcOrd="0" destOrd="0" presId="urn:microsoft.com/office/officeart/2005/8/layout/hList1"/>
    <dgm:cxn modelId="{8174990D-BC7D-45C5-80EA-5BFFD7BA9843}" type="presOf" srcId="{665BA96B-86B9-4F2D-B732-C9AC51D83615}" destId="{708E43CD-A52A-405E-A851-A360EF7E9B4F}" srcOrd="0" destOrd="0" presId="urn:microsoft.com/office/officeart/2005/8/layout/hList1"/>
    <dgm:cxn modelId="{2559F57D-8958-4ED4-BC51-F0865188C3F1}" type="presParOf" srcId="{5D60E0C8-5A3C-4476-8D01-E0D625E6E3EE}" destId="{2F9B7AAF-5E63-450D-B1B6-7477ED946933}" srcOrd="0" destOrd="0" presId="urn:microsoft.com/office/officeart/2005/8/layout/hList1"/>
    <dgm:cxn modelId="{9B4474ED-1977-4CC6-95F2-5585196A390C}" type="presParOf" srcId="{2F9B7AAF-5E63-450D-B1B6-7477ED946933}" destId="{E09EC5C0-1963-48C3-984A-804CC4313E23}" srcOrd="0" destOrd="0" presId="urn:microsoft.com/office/officeart/2005/8/layout/hList1"/>
    <dgm:cxn modelId="{5A1713D4-FAC1-4CD7-8F5C-02D9FF5E87F8}" type="presParOf" srcId="{2F9B7AAF-5E63-450D-B1B6-7477ED946933}" destId="{708E43CD-A52A-405E-A851-A360EF7E9B4F}" srcOrd="1" destOrd="0" presId="urn:microsoft.com/office/officeart/2005/8/layout/hList1"/>
    <dgm:cxn modelId="{44F17FD6-7817-4B5D-BDA7-17FD2DB7E450}" type="presParOf" srcId="{5D60E0C8-5A3C-4476-8D01-E0D625E6E3EE}" destId="{72251A37-32A1-46A5-92D5-4591F6136534}" srcOrd="1" destOrd="0" presId="urn:microsoft.com/office/officeart/2005/8/layout/hList1"/>
    <dgm:cxn modelId="{D3EBA8CB-FB8E-492B-8EDF-2A13D73299C8}" type="presParOf" srcId="{5D60E0C8-5A3C-4476-8D01-E0D625E6E3EE}" destId="{2DABE1ED-8E09-4586-859A-8C0D16761E90}" srcOrd="2" destOrd="0" presId="urn:microsoft.com/office/officeart/2005/8/layout/hList1"/>
    <dgm:cxn modelId="{D02B8636-7C38-4F6C-8D57-E713B4050688}" type="presParOf" srcId="{2DABE1ED-8E09-4586-859A-8C0D16761E90}" destId="{213E2390-1995-40BE-8A42-7D41A88B3A88}" srcOrd="0" destOrd="0" presId="urn:microsoft.com/office/officeart/2005/8/layout/hList1"/>
    <dgm:cxn modelId="{04D327DE-C978-45C7-A403-B134BCBCF58B}" type="presParOf" srcId="{2DABE1ED-8E09-4586-859A-8C0D16761E90}" destId="{353431B6-FAC3-407C-BBCD-4A54F7F56876}" srcOrd="1" destOrd="0" presId="urn:microsoft.com/office/officeart/2005/8/layout/hList1"/>
    <dgm:cxn modelId="{9C60A2C5-9232-42BE-97A0-5CD5B7B09FCD}" type="presParOf" srcId="{5D60E0C8-5A3C-4476-8D01-E0D625E6E3EE}" destId="{0E860D4A-360D-48B9-AA68-C657D56BC22E}" srcOrd="3" destOrd="0" presId="urn:microsoft.com/office/officeart/2005/8/layout/hList1"/>
    <dgm:cxn modelId="{EB7D00C5-98F2-4A7D-82D2-9796897E1C17}" type="presParOf" srcId="{5D60E0C8-5A3C-4476-8D01-E0D625E6E3EE}" destId="{58073B8A-7B77-402E-83B2-D07653ADDFC9}" srcOrd="4" destOrd="0" presId="urn:microsoft.com/office/officeart/2005/8/layout/hList1"/>
    <dgm:cxn modelId="{8FF3CB6D-24FA-4C45-B434-0003661D1623}" type="presParOf" srcId="{58073B8A-7B77-402E-83B2-D07653ADDFC9}" destId="{20C646F0-D3D9-4BF2-8985-3DA58CF07D43}" srcOrd="0" destOrd="0" presId="urn:microsoft.com/office/officeart/2005/8/layout/hList1"/>
    <dgm:cxn modelId="{650C5315-BF6C-45E0-A028-3B696AD901FA}" type="presParOf" srcId="{58073B8A-7B77-402E-83B2-D07653ADDFC9}" destId="{5438CB73-BFCC-4E73-AFCF-EEC99C518B7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320A7A1-D6BE-40C4-B7B8-5F50614CEE2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50A02B79-6952-4A8E-8231-4876B16C31F6}">
      <dgm:prSet phldrT="[Текст]" custT="1"/>
      <dgm:spPr/>
      <dgm:t>
        <a:bodyPr/>
        <a:lstStyle/>
        <a:p>
          <a:r>
            <a:rPr lang="ru-RU" sz="1400" b="1" i="0" baseline="0" dirty="0"/>
            <a:t>16 октября 2018 года – подача обращения в ФАС России </a:t>
          </a:r>
        </a:p>
      </dgm:t>
    </dgm:pt>
    <dgm:pt modelId="{AAABE6F9-8B5B-453C-AB9E-C60A24DDD73E}" type="parTrans" cxnId="{F330E6A2-1690-4734-8061-E55396474A7E}">
      <dgm:prSet/>
      <dgm:spPr/>
      <dgm:t>
        <a:bodyPr/>
        <a:lstStyle/>
        <a:p>
          <a:endParaRPr lang="ru-RU"/>
        </a:p>
      </dgm:t>
    </dgm:pt>
    <dgm:pt modelId="{69E27421-8C52-43B9-84F2-51C861F03E09}" type="sibTrans" cxnId="{F330E6A2-1690-4734-8061-E55396474A7E}">
      <dgm:prSet/>
      <dgm:spPr/>
      <dgm:t>
        <a:bodyPr/>
        <a:lstStyle/>
        <a:p>
          <a:endParaRPr lang="ru-RU"/>
        </a:p>
      </dgm:t>
    </dgm:pt>
    <dgm:pt modelId="{B32B779F-B44E-49EF-BE65-1BF662585330}">
      <dgm:prSet phldrT="[Текст]" custT="1"/>
      <dgm:spPr/>
      <dgm:t>
        <a:bodyPr/>
        <a:lstStyle/>
        <a:p>
          <a:r>
            <a:rPr lang="ru-RU" sz="1400" b="1" i="0" baseline="0" dirty="0"/>
            <a:t>31 января 2019 года ФАС возбуждает дело</a:t>
          </a:r>
        </a:p>
      </dgm:t>
    </dgm:pt>
    <dgm:pt modelId="{83BAC190-4D9B-4A9F-B04B-84B507EA75C4}" type="parTrans" cxnId="{A303F2E6-7180-45A6-8C1F-7688AD31E177}">
      <dgm:prSet/>
      <dgm:spPr/>
      <dgm:t>
        <a:bodyPr/>
        <a:lstStyle/>
        <a:p>
          <a:endParaRPr lang="ru-RU"/>
        </a:p>
      </dgm:t>
    </dgm:pt>
    <dgm:pt modelId="{A10B2E3C-3B93-4C1E-B573-FF0872925627}" type="sibTrans" cxnId="{A303F2E6-7180-45A6-8C1F-7688AD31E177}">
      <dgm:prSet/>
      <dgm:spPr/>
      <dgm:t>
        <a:bodyPr/>
        <a:lstStyle/>
        <a:p>
          <a:endParaRPr lang="ru-RU"/>
        </a:p>
      </dgm:t>
    </dgm:pt>
    <dgm:pt modelId="{05287A15-DA0B-456F-94C0-A447B9D17F2C}">
      <dgm:prSet phldrT="[Текст]" custT="1"/>
      <dgm:spPr/>
      <dgm:t>
        <a:bodyPr/>
        <a:lstStyle/>
        <a:p>
          <a:r>
            <a:rPr lang="ru-RU" sz="1400" b="1" dirty="0"/>
            <a:t>2 апреля 2019 года выносится решение о признании рекламы, нарушающей закон</a:t>
          </a:r>
        </a:p>
      </dgm:t>
    </dgm:pt>
    <dgm:pt modelId="{453FE9CD-58C0-4076-8DA2-5FDFE87CB9C9}" type="parTrans" cxnId="{103871B0-9309-482D-B9EC-A78E6F2D9F8F}">
      <dgm:prSet/>
      <dgm:spPr/>
      <dgm:t>
        <a:bodyPr/>
        <a:lstStyle/>
        <a:p>
          <a:endParaRPr lang="ru-RU"/>
        </a:p>
      </dgm:t>
    </dgm:pt>
    <dgm:pt modelId="{5CF63FAE-2207-42C4-9512-A00087730769}" type="sibTrans" cxnId="{103871B0-9309-482D-B9EC-A78E6F2D9F8F}">
      <dgm:prSet/>
      <dgm:spPr/>
      <dgm:t>
        <a:bodyPr/>
        <a:lstStyle/>
        <a:p>
          <a:endParaRPr lang="ru-RU"/>
        </a:p>
      </dgm:t>
    </dgm:pt>
    <dgm:pt modelId="{F759D8F4-5A0F-4882-8217-CBED12CDB154}" type="pres">
      <dgm:prSet presAssocID="{C320A7A1-D6BE-40C4-B7B8-5F50614CEE2F}" presName="arrowDiagram" presStyleCnt="0">
        <dgm:presLayoutVars>
          <dgm:chMax val="5"/>
          <dgm:dir/>
          <dgm:resizeHandles val="exact"/>
        </dgm:presLayoutVars>
      </dgm:prSet>
      <dgm:spPr/>
    </dgm:pt>
    <dgm:pt modelId="{102B23C1-022C-4DEE-A856-89D5771A4C33}" type="pres">
      <dgm:prSet presAssocID="{C320A7A1-D6BE-40C4-B7B8-5F50614CEE2F}" presName="arrow" presStyleLbl="bgShp" presStyleIdx="0" presStyleCnt="1"/>
      <dgm:spPr>
        <a:solidFill>
          <a:srgbClr val="008000"/>
        </a:solidFill>
      </dgm:spPr>
    </dgm:pt>
    <dgm:pt modelId="{57ADAF3A-944E-4DB2-B284-70134FB19C78}" type="pres">
      <dgm:prSet presAssocID="{C320A7A1-D6BE-40C4-B7B8-5F50614CEE2F}" presName="arrowDiagram3" presStyleCnt="0"/>
      <dgm:spPr/>
    </dgm:pt>
    <dgm:pt modelId="{A50FE819-BDD0-4E69-93CC-B1ACF173B84E}" type="pres">
      <dgm:prSet presAssocID="{50A02B79-6952-4A8E-8231-4876B16C31F6}" presName="bullet3a" presStyleLbl="node1" presStyleIdx="0" presStyleCnt="3"/>
      <dgm:spPr/>
    </dgm:pt>
    <dgm:pt modelId="{D9D34890-57D5-4903-8BE9-E6746D445406}" type="pres">
      <dgm:prSet presAssocID="{50A02B79-6952-4A8E-8231-4876B16C31F6}" presName="textBox3a" presStyleLbl="revTx" presStyleIdx="0" presStyleCnt="3" custScaleX="196110" custScaleY="63578" custLinFactNeighborX="50234" custLinFactNeighborY="-85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DB865A-6B08-4B7A-8B15-E4FB7E4C296B}" type="pres">
      <dgm:prSet presAssocID="{B32B779F-B44E-49EF-BE65-1BF662585330}" presName="bullet3b" presStyleLbl="node1" presStyleIdx="1" presStyleCnt="3"/>
      <dgm:spPr/>
    </dgm:pt>
    <dgm:pt modelId="{5686B795-0A0F-4FD2-ABAE-500F11A2B4D4}" type="pres">
      <dgm:prSet presAssocID="{B32B779F-B44E-49EF-BE65-1BF662585330}" presName="textBox3b" presStyleLbl="revTx" presStyleIdx="1" presStyleCnt="3" custFlipVert="0" custScaleX="121028" custScaleY="14044" custLinFactX="-8119" custLinFactNeighborX="-100000" custLinFactNeighborY="-71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295FEF-85A7-4606-A5D4-DA52F9ADC26B}" type="pres">
      <dgm:prSet presAssocID="{05287A15-DA0B-456F-94C0-A447B9D17F2C}" presName="bullet3c" presStyleLbl="node1" presStyleIdx="2" presStyleCnt="3"/>
      <dgm:spPr/>
    </dgm:pt>
    <dgm:pt modelId="{EE96A045-7D3D-44BE-AFF3-99EDE987ED03}" type="pres">
      <dgm:prSet presAssocID="{05287A15-DA0B-456F-94C0-A447B9D17F2C}" presName="textBox3c" presStyleLbl="revTx" presStyleIdx="2" presStyleCnt="3" custScaleX="142505" custScaleY="54631" custLinFactNeighborX="1272" custLinFactNeighborY="62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03F2E6-7180-45A6-8C1F-7688AD31E177}" srcId="{C320A7A1-D6BE-40C4-B7B8-5F50614CEE2F}" destId="{B32B779F-B44E-49EF-BE65-1BF662585330}" srcOrd="1" destOrd="0" parTransId="{83BAC190-4D9B-4A9F-B04B-84B507EA75C4}" sibTransId="{A10B2E3C-3B93-4C1E-B573-FF0872925627}"/>
    <dgm:cxn modelId="{103871B0-9309-482D-B9EC-A78E6F2D9F8F}" srcId="{C320A7A1-D6BE-40C4-B7B8-5F50614CEE2F}" destId="{05287A15-DA0B-456F-94C0-A447B9D17F2C}" srcOrd="2" destOrd="0" parTransId="{453FE9CD-58C0-4076-8DA2-5FDFE87CB9C9}" sibTransId="{5CF63FAE-2207-42C4-9512-A00087730769}"/>
    <dgm:cxn modelId="{F330E6A2-1690-4734-8061-E55396474A7E}" srcId="{C320A7A1-D6BE-40C4-B7B8-5F50614CEE2F}" destId="{50A02B79-6952-4A8E-8231-4876B16C31F6}" srcOrd="0" destOrd="0" parTransId="{AAABE6F9-8B5B-453C-AB9E-C60A24DDD73E}" sibTransId="{69E27421-8C52-43B9-84F2-51C861F03E09}"/>
    <dgm:cxn modelId="{15BC81A2-0AC0-460B-8063-B8C0692EB079}" type="presOf" srcId="{05287A15-DA0B-456F-94C0-A447B9D17F2C}" destId="{EE96A045-7D3D-44BE-AFF3-99EDE987ED03}" srcOrd="0" destOrd="0" presId="urn:microsoft.com/office/officeart/2005/8/layout/arrow2"/>
    <dgm:cxn modelId="{48AE012C-CB9C-419A-8FAC-58C0D20041C3}" type="presOf" srcId="{C320A7A1-D6BE-40C4-B7B8-5F50614CEE2F}" destId="{F759D8F4-5A0F-4882-8217-CBED12CDB154}" srcOrd="0" destOrd="0" presId="urn:microsoft.com/office/officeart/2005/8/layout/arrow2"/>
    <dgm:cxn modelId="{7F632150-34C2-49D0-A159-5B6B94519E0D}" type="presOf" srcId="{B32B779F-B44E-49EF-BE65-1BF662585330}" destId="{5686B795-0A0F-4FD2-ABAE-500F11A2B4D4}" srcOrd="0" destOrd="0" presId="urn:microsoft.com/office/officeart/2005/8/layout/arrow2"/>
    <dgm:cxn modelId="{04448975-D50E-40E6-AE17-2CD144941282}" type="presOf" srcId="{50A02B79-6952-4A8E-8231-4876B16C31F6}" destId="{D9D34890-57D5-4903-8BE9-E6746D445406}" srcOrd="0" destOrd="0" presId="urn:microsoft.com/office/officeart/2005/8/layout/arrow2"/>
    <dgm:cxn modelId="{666022B2-C358-42C7-A96E-A0312EF7D3BF}" type="presParOf" srcId="{F759D8F4-5A0F-4882-8217-CBED12CDB154}" destId="{102B23C1-022C-4DEE-A856-89D5771A4C33}" srcOrd="0" destOrd="0" presId="urn:microsoft.com/office/officeart/2005/8/layout/arrow2"/>
    <dgm:cxn modelId="{C4AC00C2-63D5-4CE6-ABF9-CFEEE951571F}" type="presParOf" srcId="{F759D8F4-5A0F-4882-8217-CBED12CDB154}" destId="{57ADAF3A-944E-4DB2-B284-70134FB19C78}" srcOrd="1" destOrd="0" presId="urn:microsoft.com/office/officeart/2005/8/layout/arrow2"/>
    <dgm:cxn modelId="{C6EA4BAD-9E75-4533-914F-4203DF32B30A}" type="presParOf" srcId="{57ADAF3A-944E-4DB2-B284-70134FB19C78}" destId="{A50FE819-BDD0-4E69-93CC-B1ACF173B84E}" srcOrd="0" destOrd="0" presId="urn:microsoft.com/office/officeart/2005/8/layout/arrow2"/>
    <dgm:cxn modelId="{68F5E844-D325-466E-8895-C3B8D3393CD7}" type="presParOf" srcId="{57ADAF3A-944E-4DB2-B284-70134FB19C78}" destId="{D9D34890-57D5-4903-8BE9-E6746D445406}" srcOrd="1" destOrd="0" presId="urn:microsoft.com/office/officeart/2005/8/layout/arrow2"/>
    <dgm:cxn modelId="{351119F8-EA51-4AE7-BB1F-515C959F64C2}" type="presParOf" srcId="{57ADAF3A-944E-4DB2-B284-70134FB19C78}" destId="{8DDB865A-6B08-4B7A-8B15-E4FB7E4C296B}" srcOrd="2" destOrd="0" presId="urn:microsoft.com/office/officeart/2005/8/layout/arrow2"/>
    <dgm:cxn modelId="{590BE044-4832-4F65-A5CF-1DAD5E5B78E5}" type="presParOf" srcId="{57ADAF3A-944E-4DB2-B284-70134FB19C78}" destId="{5686B795-0A0F-4FD2-ABAE-500F11A2B4D4}" srcOrd="3" destOrd="0" presId="urn:microsoft.com/office/officeart/2005/8/layout/arrow2"/>
    <dgm:cxn modelId="{9E035061-6F86-405D-B7FE-0E7F5DA44C7A}" type="presParOf" srcId="{57ADAF3A-944E-4DB2-B284-70134FB19C78}" destId="{4C295FEF-85A7-4606-A5D4-DA52F9ADC26B}" srcOrd="4" destOrd="0" presId="urn:microsoft.com/office/officeart/2005/8/layout/arrow2"/>
    <dgm:cxn modelId="{76E7DDE4-65D6-4AA3-9DEB-A83C08475955}" type="presParOf" srcId="{57ADAF3A-944E-4DB2-B284-70134FB19C78}" destId="{EE96A045-7D3D-44BE-AFF3-99EDE987ED03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2991ECB-07EB-43A5-9C33-B6402BDB75F0}" type="doc">
      <dgm:prSet loTypeId="urn:microsoft.com/office/officeart/2005/8/layout/vList5" loCatId="list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C83C2B23-BAC5-4D59-B34A-19A669FD0A9A}">
      <dgm:prSet phldrT="[Текст]"/>
      <dgm:spPr>
        <a:solidFill>
          <a:srgbClr val="008000"/>
        </a:solidFill>
      </dgm:spPr>
      <dgm:t>
        <a:bodyPr/>
        <a:lstStyle/>
        <a:p>
          <a:r>
            <a:rPr lang="ru-RU" dirty="0"/>
            <a:t>Наделение Банка России функцией надзора за финансовой рекламой</a:t>
          </a:r>
        </a:p>
      </dgm:t>
    </dgm:pt>
    <dgm:pt modelId="{65677312-9117-4C62-8425-E10B19017584}" type="parTrans" cxnId="{C9343F90-0EB2-4966-ACC2-1F6224030FE1}">
      <dgm:prSet/>
      <dgm:spPr/>
      <dgm:t>
        <a:bodyPr/>
        <a:lstStyle/>
        <a:p>
          <a:endParaRPr lang="ru-RU"/>
        </a:p>
      </dgm:t>
    </dgm:pt>
    <dgm:pt modelId="{759B7ADE-8E8E-4464-BD7B-9EA9F50EDA7D}" type="sibTrans" cxnId="{C9343F90-0EB2-4966-ACC2-1F6224030FE1}">
      <dgm:prSet/>
      <dgm:spPr/>
      <dgm:t>
        <a:bodyPr/>
        <a:lstStyle/>
        <a:p>
          <a:endParaRPr lang="ru-RU"/>
        </a:p>
      </dgm:t>
    </dgm:pt>
    <dgm:pt modelId="{93C9AF43-7F6C-4437-A56E-94DA373A69AE}">
      <dgm:prSet phldrT="[Текст]"/>
      <dgm:spPr/>
      <dgm:t>
        <a:bodyPr/>
        <a:lstStyle/>
        <a:p>
          <a:r>
            <a:rPr lang="ru-RU" dirty="0"/>
            <a:t>Обеспечит более оперативное и компетентное решение вопросов, связанных с финансовой рекламой</a:t>
          </a:r>
        </a:p>
      </dgm:t>
    </dgm:pt>
    <dgm:pt modelId="{2485A169-D24D-4221-83D2-0F7E7265280A}" type="parTrans" cxnId="{DF75A49E-69F9-4FE8-951E-31620A8A6C48}">
      <dgm:prSet/>
      <dgm:spPr/>
      <dgm:t>
        <a:bodyPr/>
        <a:lstStyle/>
        <a:p>
          <a:endParaRPr lang="ru-RU"/>
        </a:p>
      </dgm:t>
    </dgm:pt>
    <dgm:pt modelId="{5722FEDF-11F2-448B-8951-879B83DF1C2E}" type="sibTrans" cxnId="{DF75A49E-69F9-4FE8-951E-31620A8A6C48}">
      <dgm:prSet/>
      <dgm:spPr/>
      <dgm:t>
        <a:bodyPr/>
        <a:lstStyle/>
        <a:p>
          <a:endParaRPr lang="ru-RU"/>
        </a:p>
      </dgm:t>
    </dgm:pt>
    <dgm:pt modelId="{FAA78C42-7726-4CA6-B42D-FC353753222E}">
      <dgm:prSet phldrT="[Текст]"/>
      <dgm:spPr>
        <a:solidFill>
          <a:srgbClr val="008000"/>
        </a:solidFill>
      </dgm:spPr>
      <dgm:t>
        <a:bodyPr/>
        <a:lstStyle/>
        <a:p>
          <a:r>
            <a:rPr lang="ru-RU" dirty="0"/>
            <a:t>Пресечение возможностей финансирования СМИ со стороны ФП </a:t>
          </a:r>
        </a:p>
      </dgm:t>
    </dgm:pt>
    <dgm:pt modelId="{DA94E854-1513-4A60-AD84-E1DE81B87592}" type="parTrans" cxnId="{E6006573-F042-4592-8566-A82ACB2F6A4C}">
      <dgm:prSet/>
      <dgm:spPr/>
      <dgm:t>
        <a:bodyPr/>
        <a:lstStyle/>
        <a:p>
          <a:endParaRPr lang="ru-RU"/>
        </a:p>
      </dgm:t>
    </dgm:pt>
    <dgm:pt modelId="{CC2BBB48-77F6-4E68-8503-0C0D39D5A0D1}" type="sibTrans" cxnId="{E6006573-F042-4592-8566-A82ACB2F6A4C}">
      <dgm:prSet/>
      <dgm:spPr/>
      <dgm:t>
        <a:bodyPr/>
        <a:lstStyle/>
        <a:p>
          <a:endParaRPr lang="ru-RU"/>
        </a:p>
      </dgm:t>
    </dgm:pt>
    <dgm:pt modelId="{C649B5BD-C5FC-4720-9A3E-65256F35585A}">
      <dgm:prSet/>
      <dgm:spPr/>
      <dgm:t>
        <a:bodyPr/>
        <a:lstStyle/>
        <a:p>
          <a:r>
            <a:rPr lang="ru-RU" dirty="0"/>
            <a:t>Поправки в ФЗ О рекламе – запрет на рекламу инвестиций нефинансовыми организациями</a:t>
          </a:r>
        </a:p>
      </dgm:t>
    </dgm:pt>
    <dgm:pt modelId="{54933C4E-8BBA-4451-8486-28A05BDB5B06}" type="parTrans" cxnId="{C9DF07A7-6F96-486D-A826-D6270D433A9F}">
      <dgm:prSet/>
      <dgm:spPr/>
      <dgm:t>
        <a:bodyPr/>
        <a:lstStyle/>
        <a:p>
          <a:endParaRPr lang="ru-RU"/>
        </a:p>
      </dgm:t>
    </dgm:pt>
    <dgm:pt modelId="{823EA806-6A49-4894-941F-5788E8EC91A9}" type="sibTrans" cxnId="{C9DF07A7-6F96-486D-A826-D6270D433A9F}">
      <dgm:prSet/>
      <dgm:spPr/>
      <dgm:t>
        <a:bodyPr/>
        <a:lstStyle/>
        <a:p>
          <a:endParaRPr lang="ru-RU"/>
        </a:p>
      </dgm:t>
    </dgm:pt>
    <dgm:pt modelId="{E79763F9-2621-4605-AD03-AFFB05DAF67C}">
      <dgm:prSet/>
      <dgm:spPr/>
      <dgm:t>
        <a:bodyPr/>
        <a:lstStyle/>
        <a:p>
          <a:r>
            <a:rPr lang="ru-RU" dirty="0"/>
            <a:t>Усиление ответственности за рекламу ФП</a:t>
          </a:r>
        </a:p>
      </dgm:t>
    </dgm:pt>
    <dgm:pt modelId="{05067A73-585E-47EB-8C6F-C00F40CBD138}" type="parTrans" cxnId="{58AE6DCD-682F-4247-9DFE-153F645E2DFD}">
      <dgm:prSet/>
      <dgm:spPr/>
      <dgm:t>
        <a:bodyPr/>
        <a:lstStyle/>
        <a:p>
          <a:endParaRPr lang="ru-RU"/>
        </a:p>
      </dgm:t>
    </dgm:pt>
    <dgm:pt modelId="{54CF78C2-1C76-40D0-8ADD-D37E7C814213}" type="sibTrans" cxnId="{58AE6DCD-682F-4247-9DFE-153F645E2DFD}">
      <dgm:prSet/>
      <dgm:spPr/>
      <dgm:t>
        <a:bodyPr/>
        <a:lstStyle/>
        <a:p>
          <a:endParaRPr lang="ru-RU"/>
        </a:p>
      </dgm:t>
    </dgm:pt>
    <dgm:pt modelId="{CA3D5AAE-3628-42F2-803E-41B85CF432B6}">
      <dgm:prSet/>
      <dgm:spPr/>
      <dgm:t>
        <a:bodyPr/>
        <a:lstStyle/>
        <a:p>
          <a:r>
            <a:rPr lang="ru-RU" dirty="0"/>
            <a:t>Усиление контроля ассоциаций СМИ и рекламодателем за соблюдением </a:t>
          </a:r>
        </a:p>
      </dgm:t>
    </dgm:pt>
    <dgm:pt modelId="{AACAC503-4B78-4278-865B-B129D2869E0E}" type="parTrans" cxnId="{2F6EC862-1BF8-4AF3-9742-94F39C58BA6B}">
      <dgm:prSet/>
      <dgm:spPr/>
      <dgm:t>
        <a:bodyPr/>
        <a:lstStyle/>
        <a:p>
          <a:endParaRPr lang="ru-RU"/>
        </a:p>
      </dgm:t>
    </dgm:pt>
    <dgm:pt modelId="{260FA148-984E-4EAD-A18E-27C4C9AE65F2}" type="sibTrans" cxnId="{2F6EC862-1BF8-4AF3-9742-94F39C58BA6B}">
      <dgm:prSet/>
      <dgm:spPr/>
      <dgm:t>
        <a:bodyPr/>
        <a:lstStyle/>
        <a:p>
          <a:endParaRPr lang="ru-RU"/>
        </a:p>
      </dgm:t>
    </dgm:pt>
    <dgm:pt modelId="{B5F84DEB-22B0-4F49-9AF9-544DDAD4CC83}" type="pres">
      <dgm:prSet presAssocID="{92991ECB-07EB-43A5-9C33-B6402BDB75F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7F624C-EB2D-4E31-9B0B-BD5A8AACFF30}" type="pres">
      <dgm:prSet presAssocID="{C83C2B23-BAC5-4D59-B34A-19A669FD0A9A}" presName="linNode" presStyleCnt="0"/>
      <dgm:spPr/>
    </dgm:pt>
    <dgm:pt modelId="{299892B1-FD6F-40E6-BC0D-68B30867075B}" type="pres">
      <dgm:prSet presAssocID="{C83C2B23-BAC5-4D59-B34A-19A669FD0A9A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4733F1-52A9-40C2-90DE-2E5B21C8A596}" type="pres">
      <dgm:prSet presAssocID="{C83C2B23-BAC5-4D59-B34A-19A669FD0A9A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F6404F-DE9F-46A3-BDD6-73C7041067DC}" type="pres">
      <dgm:prSet presAssocID="{759B7ADE-8E8E-4464-BD7B-9EA9F50EDA7D}" presName="sp" presStyleCnt="0"/>
      <dgm:spPr/>
    </dgm:pt>
    <dgm:pt modelId="{4BE77C47-9C15-4EF1-839F-A244E2CD8794}" type="pres">
      <dgm:prSet presAssocID="{FAA78C42-7726-4CA6-B42D-FC353753222E}" presName="linNode" presStyleCnt="0"/>
      <dgm:spPr/>
    </dgm:pt>
    <dgm:pt modelId="{5331112E-FCFB-4870-9338-E46F8FB0031B}" type="pres">
      <dgm:prSet presAssocID="{FAA78C42-7726-4CA6-B42D-FC353753222E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CA1338-2003-47B5-902A-1295E002BDC3}" type="pres">
      <dgm:prSet presAssocID="{FAA78C42-7726-4CA6-B42D-FC353753222E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70B8C3-EF10-4292-88FE-3CF25C0C0C7F}" type="presOf" srcId="{CA3D5AAE-3628-42F2-803E-41B85CF432B6}" destId="{49CA1338-2003-47B5-902A-1295E002BDC3}" srcOrd="0" destOrd="2" presId="urn:microsoft.com/office/officeart/2005/8/layout/vList5"/>
    <dgm:cxn modelId="{E6006573-F042-4592-8566-A82ACB2F6A4C}" srcId="{92991ECB-07EB-43A5-9C33-B6402BDB75F0}" destId="{FAA78C42-7726-4CA6-B42D-FC353753222E}" srcOrd="1" destOrd="0" parTransId="{DA94E854-1513-4A60-AD84-E1DE81B87592}" sibTransId="{CC2BBB48-77F6-4E68-8503-0C0D39D5A0D1}"/>
    <dgm:cxn modelId="{67D02E61-E18D-4C5D-9ED9-7902E76742F1}" type="presOf" srcId="{C649B5BD-C5FC-4720-9A3E-65256F35585A}" destId="{49CA1338-2003-47B5-902A-1295E002BDC3}" srcOrd="0" destOrd="0" presId="urn:microsoft.com/office/officeart/2005/8/layout/vList5"/>
    <dgm:cxn modelId="{197DC0E7-44E3-411B-9740-924CA1621BE1}" type="presOf" srcId="{C83C2B23-BAC5-4D59-B34A-19A669FD0A9A}" destId="{299892B1-FD6F-40E6-BC0D-68B30867075B}" srcOrd="0" destOrd="0" presId="urn:microsoft.com/office/officeart/2005/8/layout/vList5"/>
    <dgm:cxn modelId="{E5E428F5-72C2-4CFF-B538-613B62F6313C}" type="presOf" srcId="{FAA78C42-7726-4CA6-B42D-FC353753222E}" destId="{5331112E-FCFB-4870-9338-E46F8FB0031B}" srcOrd="0" destOrd="0" presId="urn:microsoft.com/office/officeart/2005/8/layout/vList5"/>
    <dgm:cxn modelId="{DF75A49E-69F9-4FE8-951E-31620A8A6C48}" srcId="{C83C2B23-BAC5-4D59-B34A-19A669FD0A9A}" destId="{93C9AF43-7F6C-4437-A56E-94DA373A69AE}" srcOrd="0" destOrd="0" parTransId="{2485A169-D24D-4221-83D2-0F7E7265280A}" sibTransId="{5722FEDF-11F2-448B-8951-879B83DF1C2E}"/>
    <dgm:cxn modelId="{2F6EC862-1BF8-4AF3-9742-94F39C58BA6B}" srcId="{FAA78C42-7726-4CA6-B42D-FC353753222E}" destId="{CA3D5AAE-3628-42F2-803E-41B85CF432B6}" srcOrd="2" destOrd="0" parTransId="{AACAC503-4B78-4278-865B-B129D2869E0E}" sibTransId="{260FA148-984E-4EAD-A18E-27C4C9AE65F2}"/>
    <dgm:cxn modelId="{58AE6DCD-682F-4247-9DFE-153F645E2DFD}" srcId="{FAA78C42-7726-4CA6-B42D-FC353753222E}" destId="{E79763F9-2621-4605-AD03-AFFB05DAF67C}" srcOrd="1" destOrd="0" parTransId="{05067A73-585E-47EB-8C6F-C00F40CBD138}" sibTransId="{54CF78C2-1C76-40D0-8ADD-D37E7C814213}"/>
    <dgm:cxn modelId="{208E82E5-D812-4F9A-90BE-6A8E4DE9C059}" type="presOf" srcId="{E79763F9-2621-4605-AD03-AFFB05DAF67C}" destId="{49CA1338-2003-47B5-902A-1295E002BDC3}" srcOrd="0" destOrd="1" presId="urn:microsoft.com/office/officeart/2005/8/layout/vList5"/>
    <dgm:cxn modelId="{6B2A2393-CA7B-490D-825E-C26E7F115CB5}" type="presOf" srcId="{93C9AF43-7F6C-4437-A56E-94DA373A69AE}" destId="{F24733F1-52A9-40C2-90DE-2E5B21C8A596}" srcOrd="0" destOrd="0" presId="urn:microsoft.com/office/officeart/2005/8/layout/vList5"/>
    <dgm:cxn modelId="{798DEADD-350A-43F5-B267-AD9DDBCC3591}" type="presOf" srcId="{92991ECB-07EB-43A5-9C33-B6402BDB75F0}" destId="{B5F84DEB-22B0-4F49-9AF9-544DDAD4CC83}" srcOrd="0" destOrd="0" presId="urn:microsoft.com/office/officeart/2005/8/layout/vList5"/>
    <dgm:cxn modelId="{C9343F90-0EB2-4966-ACC2-1F6224030FE1}" srcId="{92991ECB-07EB-43A5-9C33-B6402BDB75F0}" destId="{C83C2B23-BAC5-4D59-B34A-19A669FD0A9A}" srcOrd="0" destOrd="0" parTransId="{65677312-9117-4C62-8425-E10B19017584}" sibTransId="{759B7ADE-8E8E-4464-BD7B-9EA9F50EDA7D}"/>
    <dgm:cxn modelId="{C9DF07A7-6F96-486D-A826-D6270D433A9F}" srcId="{FAA78C42-7726-4CA6-B42D-FC353753222E}" destId="{C649B5BD-C5FC-4720-9A3E-65256F35585A}" srcOrd="0" destOrd="0" parTransId="{54933C4E-8BBA-4451-8486-28A05BDB5B06}" sibTransId="{823EA806-6A49-4894-941F-5788E8EC91A9}"/>
    <dgm:cxn modelId="{47C9C2E3-3127-4D93-BE14-D40AA281A44B}" type="presParOf" srcId="{B5F84DEB-22B0-4F49-9AF9-544DDAD4CC83}" destId="{797F624C-EB2D-4E31-9B0B-BD5A8AACFF30}" srcOrd="0" destOrd="0" presId="urn:microsoft.com/office/officeart/2005/8/layout/vList5"/>
    <dgm:cxn modelId="{8CB5389E-AFEE-46B9-89D2-DF8A937321F4}" type="presParOf" srcId="{797F624C-EB2D-4E31-9B0B-BD5A8AACFF30}" destId="{299892B1-FD6F-40E6-BC0D-68B30867075B}" srcOrd="0" destOrd="0" presId="urn:microsoft.com/office/officeart/2005/8/layout/vList5"/>
    <dgm:cxn modelId="{11D72E9F-0A86-42E6-B5C8-1CFD76F74D0A}" type="presParOf" srcId="{797F624C-EB2D-4E31-9B0B-BD5A8AACFF30}" destId="{F24733F1-52A9-40C2-90DE-2E5B21C8A596}" srcOrd="1" destOrd="0" presId="urn:microsoft.com/office/officeart/2005/8/layout/vList5"/>
    <dgm:cxn modelId="{9C52DB14-A494-479D-86AF-352166D88F05}" type="presParOf" srcId="{B5F84DEB-22B0-4F49-9AF9-544DDAD4CC83}" destId="{32F6404F-DE9F-46A3-BDD6-73C7041067DC}" srcOrd="1" destOrd="0" presId="urn:microsoft.com/office/officeart/2005/8/layout/vList5"/>
    <dgm:cxn modelId="{DC40A70C-8BE9-4D0F-82CD-076F3823A329}" type="presParOf" srcId="{B5F84DEB-22B0-4F49-9AF9-544DDAD4CC83}" destId="{4BE77C47-9C15-4EF1-839F-A244E2CD8794}" srcOrd="2" destOrd="0" presId="urn:microsoft.com/office/officeart/2005/8/layout/vList5"/>
    <dgm:cxn modelId="{69B87349-8452-4F75-B417-F91F34CEC237}" type="presParOf" srcId="{4BE77C47-9C15-4EF1-839F-A244E2CD8794}" destId="{5331112E-FCFB-4870-9338-E46F8FB0031B}" srcOrd="0" destOrd="0" presId="urn:microsoft.com/office/officeart/2005/8/layout/vList5"/>
    <dgm:cxn modelId="{A1EFC3C3-568E-4C19-9FB2-F0789328F595}" type="presParOf" srcId="{4BE77C47-9C15-4EF1-839F-A244E2CD8794}" destId="{49CA1338-2003-47B5-902A-1295E002BDC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611B29-F92F-4B7F-924E-A799E0A136E8}" type="doc">
      <dgm:prSet loTypeId="urn:microsoft.com/office/officeart/2005/8/layout/vList6" loCatId="list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1D5C18F3-7D1A-4CD7-BF2E-58A7E4CFED2A}">
      <dgm:prSet phldrT="[Текст]"/>
      <dgm:spPr>
        <a:solidFill>
          <a:srgbClr val="008000"/>
        </a:solidFill>
      </dgm:spPr>
      <dgm:t>
        <a:bodyPr/>
        <a:lstStyle/>
        <a:p>
          <a:r>
            <a:rPr lang="ru-RU" b="1" dirty="0"/>
            <a:t>Базовый стандарт совершения операций на финансовом рынке</a:t>
          </a:r>
        </a:p>
      </dgm:t>
    </dgm:pt>
    <dgm:pt modelId="{3927FB19-CFC5-4FD0-A69D-BA822ABB503A}" type="parTrans" cxnId="{B6EC431C-13D6-40C6-ABAC-CAF2D52321CB}">
      <dgm:prSet/>
      <dgm:spPr/>
      <dgm:t>
        <a:bodyPr/>
        <a:lstStyle/>
        <a:p>
          <a:endParaRPr lang="ru-RU"/>
        </a:p>
      </dgm:t>
    </dgm:pt>
    <dgm:pt modelId="{F64BF857-4C55-4241-B807-188A151B8AAC}" type="sibTrans" cxnId="{B6EC431C-13D6-40C6-ABAC-CAF2D52321CB}">
      <dgm:prSet/>
      <dgm:spPr/>
      <dgm:t>
        <a:bodyPr/>
        <a:lstStyle/>
        <a:p>
          <a:endParaRPr lang="ru-RU"/>
        </a:p>
      </dgm:t>
    </dgm:pt>
    <dgm:pt modelId="{DED287FA-DA32-4862-B857-2FCCB2532316}">
      <dgm:prSet phldrT="[Текст]"/>
      <dgm:spPr/>
      <dgm:t>
        <a:bodyPr/>
        <a:lstStyle/>
        <a:p>
          <a:r>
            <a:rPr lang="ru-RU" dirty="0"/>
            <a:t>Ограничения стоимости привлекаемых сбережений</a:t>
          </a:r>
        </a:p>
      </dgm:t>
    </dgm:pt>
    <dgm:pt modelId="{AC2A360F-8C27-4CC3-80F0-30784EE75E85}" type="parTrans" cxnId="{1FADA5B3-E5C2-49DD-847E-C06A3845998B}">
      <dgm:prSet/>
      <dgm:spPr/>
      <dgm:t>
        <a:bodyPr/>
        <a:lstStyle/>
        <a:p>
          <a:endParaRPr lang="ru-RU"/>
        </a:p>
      </dgm:t>
    </dgm:pt>
    <dgm:pt modelId="{451D3035-24E9-4009-B339-782B250AB1F6}" type="sibTrans" cxnId="{1FADA5B3-E5C2-49DD-847E-C06A3845998B}">
      <dgm:prSet/>
      <dgm:spPr/>
      <dgm:t>
        <a:bodyPr/>
        <a:lstStyle/>
        <a:p>
          <a:endParaRPr lang="ru-RU"/>
        </a:p>
      </dgm:t>
    </dgm:pt>
    <dgm:pt modelId="{F599C16B-36CD-4BFA-A1B2-5674C683AB9B}">
      <dgm:prSet phldrT="[Текст]"/>
      <dgm:spPr/>
      <dgm:t>
        <a:bodyPr/>
        <a:lstStyle/>
        <a:p>
          <a:r>
            <a:rPr lang="ru-RU" dirty="0"/>
            <a:t>Снижается привлекательность КПК для мошенников как инструмента привлечения денег</a:t>
          </a:r>
        </a:p>
      </dgm:t>
    </dgm:pt>
    <dgm:pt modelId="{09766948-7F6D-4736-B2C4-01357F226284}" type="parTrans" cxnId="{09D60717-3D2D-49AA-A565-6A53AA2C18B1}">
      <dgm:prSet/>
      <dgm:spPr/>
      <dgm:t>
        <a:bodyPr/>
        <a:lstStyle/>
        <a:p>
          <a:endParaRPr lang="ru-RU"/>
        </a:p>
      </dgm:t>
    </dgm:pt>
    <dgm:pt modelId="{7CD53004-BD07-4F5C-84A8-53ECF156A1C7}" type="sibTrans" cxnId="{09D60717-3D2D-49AA-A565-6A53AA2C18B1}">
      <dgm:prSet/>
      <dgm:spPr/>
      <dgm:t>
        <a:bodyPr/>
        <a:lstStyle/>
        <a:p>
          <a:endParaRPr lang="ru-RU"/>
        </a:p>
      </dgm:t>
    </dgm:pt>
    <dgm:pt modelId="{1E2FF100-1895-4A19-A644-81C0172ED475}">
      <dgm:prSet phldrT="[Текст]"/>
      <dgm:spPr>
        <a:solidFill>
          <a:srgbClr val="008000"/>
        </a:solidFill>
      </dgm:spPr>
      <dgm:t>
        <a:bodyPr/>
        <a:lstStyle/>
        <a:p>
          <a:r>
            <a:rPr lang="ru-RU" b="1" dirty="0"/>
            <a:t>Базовый стандарт корпоративного управления</a:t>
          </a:r>
        </a:p>
      </dgm:t>
    </dgm:pt>
    <dgm:pt modelId="{FD44705A-277B-4125-BD49-FA32E2966560}" type="parTrans" cxnId="{0D809AE8-64ED-4477-B204-E46CC3A59F3C}">
      <dgm:prSet/>
      <dgm:spPr/>
      <dgm:t>
        <a:bodyPr/>
        <a:lstStyle/>
        <a:p>
          <a:endParaRPr lang="ru-RU"/>
        </a:p>
      </dgm:t>
    </dgm:pt>
    <dgm:pt modelId="{1B457FD7-DE69-4D97-A6DD-95709DA47DDE}" type="sibTrans" cxnId="{0D809AE8-64ED-4477-B204-E46CC3A59F3C}">
      <dgm:prSet/>
      <dgm:spPr/>
      <dgm:t>
        <a:bodyPr/>
        <a:lstStyle/>
        <a:p>
          <a:endParaRPr lang="ru-RU"/>
        </a:p>
      </dgm:t>
    </dgm:pt>
    <dgm:pt modelId="{D2401413-6CB4-4DF8-B0D0-26C907DBEF27}">
      <dgm:prSet phldrT="[Текст]"/>
      <dgm:spPr/>
      <dgm:t>
        <a:bodyPr/>
        <a:lstStyle/>
        <a:p>
          <a:r>
            <a:rPr lang="ru-RU" dirty="0"/>
            <a:t>Сформулированы конкретные требования к общности пайщиков</a:t>
          </a:r>
        </a:p>
      </dgm:t>
    </dgm:pt>
    <dgm:pt modelId="{374C06DB-3779-4ED8-86FC-3E1C0FB6C096}" type="parTrans" cxnId="{41B4690D-B066-4004-A768-AE6B6DE2FA93}">
      <dgm:prSet/>
      <dgm:spPr/>
      <dgm:t>
        <a:bodyPr/>
        <a:lstStyle/>
        <a:p>
          <a:endParaRPr lang="ru-RU"/>
        </a:p>
      </dgm:t>
    </dgm:pt>
    <dgm:pt modelId="{B72DE7E4-8184-4372-9544-7CC589002314}" type="sibTrans" cxnId="{41B4690D-B066-4004-A768-AE6B6DE2FA93}">
      <dgm:prSet/>
      <dgm:spPr/>
      <dgm:t>
        <a:bodyPr/>
        <a:lstStyle/>
        <a:p>
          <a:endParaRPr lang="ru-RU"/>
        </a:p>
      </dgm:t>
    </dgm:pt>
    <dgm:pt modelId="{202F5D5F-75FC-42ED-BB90-4915FBEC675C}">
      <dgm:prSet phldrT="[Текст]"/>
      <dgm:spPr/>
      <dgm:t>
        <a:bodyPr/>
        <a:lstStyle/>
        <a:p>
          <a:r>
            <a:rPr lang="ru-RU" dirty="0"/>
            <a:t>КПК становятся более контролируемыми пайщиками</a:t>
          </a:r>
        </a:p>
      </dgm:t>
    </dgm:pt>
    <dgm:pt modelId="{2DC22AE8-7F7B-4FAA-A2F0-B3B7850B16B9}" type="parTrans" cxnId="{63F1AA2C-6FA8-482C-9221-9DAEF91B890F}">
      <dgm:prSet/>
      <dgm:spPr/>
      <dgm:t>
        <a:bodyPr/>
        <a:lstStyle/>
        <a:p>
          <a:endParaRPr lang="ru-RU"/>
        </a:p>
      </dgm:t>
    </dgm:pt>
    <dgm:pt modelId="{5C9A4385-1C9B-4BFD-B070-EB0661F76B92}" type="sibTrans" cxnId="{63F1AA2C-6FA8-482C-9221-9DAEF91B890F}">
      <dgm:prSet/>
      <dgm:spPr/>
      <dgm:t>
        <a:bodyPr/>
        <a:lstStyle/>
        <a:p>
          <a:endParaRPr lang="ru-RU"/>
        </a:p>
      </dgm:t>
    </dgm:pt>
    <dgm:pt modelId="{B5479971-3485-4767-87E2-7BF1C5AABE92}">
      <dgm:prSet phldrT="[Текст]"/>
      <dgm:spPr/>
      <dgm:t>
        <a:bodyPr/>
        <a:lstStyle/>
        <a:p>
          <a:r>
            <a:rPr lang="ru-RU" dirty="0"/>
            <a:t>Снижается привлекательность КПК для  мошенников</a:t>
          </a:r>
        </a:p>
      </dgm:t>
    </dgm:pt>
    <dgm:pt modelId="{C868B9D7-CC4A-4B0E-AC29-2E7FD4427514}" type="parTrans" cxnId="{5264DABC-33A5-4282-A8AD-D9600D210193}">
      <dgm:prSet/>
      <dgm:spPr/>
      <dgm:t>
        <a:bodyPr/>
        <a:lstStyle/>
        <a:p>
          <a:endParaRPr lang="ru-RU"/>
        </a:p>
      </dgm:t>
    </dgm:pt>
    <dgm:pt modelId="{EB3F3303-EA1E-4536-8CD7-F57432458B9C}" type="sibTrans" cxnId="{5264DABC-33A5-4282-A8AD-D9600D210193}">
      <dgm:prSet/>
      <dgm:spPr/>
      <dgm:t>
        <a:bodyPr/>
        <a:lstStyle/>
        <a:p>
          <a:endParaRPr lang="ru-RU"/>
        </a:p>
      </dgm:t>
    </dgm:pt>
    <dgm:pt modelId="{71556FF1-B2C9-4C4F-AD30-CB100D6C61BD}" type="pres">
      <dgm:prSet presAssocID="{44611B29-F92F-4B7F-924E-A799E0A136E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E91002A-1233-467E-B282-4B6641293055}" type="pres">
      <dgm:prSet presAssocID="{1D5C18F3-7D1A-4CD7-BF2E-58A7E4CFED2A}" presName="linNode" presStyleCnt="0"/>
      <dgm:spPr/>
    </dgm:pt>
    <dgm:pt modelId="{4EB3A2D4-FFB2-4B6A-91E5-1D6BA7158144}" type="pres">
      <dgm:prSet presAssocID="{1D5C18F3-7D1A-4CD7-BF2E-58A7E4CFED2A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056326-CEA6-4C02-AC26-21949FDFB7DC}" type="pres">
      <dgm:prSet presAssocID="{1D5C18F3-7D1A-4CD7-BF2E-58A7E4CFED2A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8787B-5097-4792-A4AD-5D11D8C2F915}" type="pres">
      <dgm:prSet presAssocID="{F64BF857-4C55-4241-B807-188A151B8AAC}" presName="spacing" presStyleCnt="0"/>
      <dgm:spPr/>
    </dgm:pt>
    <dgm:pt modelId="{3EEB77A3-DA17-4D98-8A85-5A525AC584E0}" type="pres">
      <dgm:prSet presAssocID="{1E2FF100-1895-4A19-A644-81C0172ED475}" presName="linNode" presStyleCnt="0"/>
      <dgm:spPr/>
    </dgm:pt>
    <dgm:pt modelId="{D2D748CD-A383-431E-94A2-3B3606AA0F36}" type="pres">
      <dgm:prSet presAssocID="{1E2FF100-1895-4A19-A644-81C0172ED475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D67D2-5638-4FAF-9D77-121A6BF79C13}" type="pres">
      <dgm:prSet presAssocID="{1E2FF100-1895-4A19-A644-81C0172ED475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809AE8-64ED-4477-B204-E46CC3A59F3C}" srcId="{44611B29-F92F-4B7F-924E-A799E0A136E8}" destId="{1E2FF100-1895-4A19-A644-81C0172ED475}" srcOrd="1" destOrd="0" parTransId="{FD44705A-277B-4125-BD49-FA32E2966560}" sibTransId="{1B457FD7-DE69-4D97-A6DD-95709DA47DDE}"/>
    <dgm:cxn modelId="{3B907AE9-B2E9-4830-9B76-034B7832827F}" type="presOf" srcId="{44611B29-F92F-4B7F-924E-A799E0A136E8}" destId="{71556FF1-B2C9-4C4F-AD30-CB100D6C61BD}" srcOrd="0" destOrd="0" presId="urn:microsoft.com/office/officeart/2005/8/layout/vList6"/>
    <dgm:cxn modelId="{1FADA5B3-E5C2-49DD-847E-C06A3845998B}" srcId="{1D5C18F3-7D1A-4CD7-BF2E-58A7E4CFED2A}" destId="{DED287FA-DA32-4862-B857-2FCCB2532316}" srcOrd="0" destOrd="0" parTransId="{AC2A360F-8C27-4CC3-80F0-30784EE75E85}" sibTransId="{451D3035-24E9-4009-B339-782B250AB1F6}"/>
    <dgm:cxn modelId="{C89B2B5B-A58E-49AA-BEBB-6663D93A2585}" type="presOf" srcId="{F599C16B-36CD-4BFA-A1B2-5674C683AB9B}" destId="{4E056326-CEA6-4C02-AC26-21949FDFB7DC}" srcOrd="0" destOrd="1" presId="urn:microsoft.com/office/officeart/2005/8/layout/vList6"/>
    <dgm:cxn modelId="{41B4690D-B066-4004-A768-AE6B6DE2FA93}" srcId="{1E2FF100-1895-4A19-A644-81C0172ED475}" destId="{D2401413-6CB4-4DF8-B0D0-26C907DBEF27}" srcOrd="0" destOrd="0" parTransId="{374C06DB-3779-4ED8-86FC-3E1C0FB6C096}" sibTransId="{B72DE7E4-8184-4372-9544-7CC589002314}"/>
    <dgm:cxn modelId="{B6EC431C-13D6-40C6-ABAC-CAF2D52321CB}" srcId="{44611B29-F92F-4B7F-924E-A799E0A136E8}" destId="{1D5C18F3-7D1A-4CD7-BF2E-58A7E4CFED2A}" srcOrd="0" destOrd="0" parTransId="{3927FB19-CFC5-4FD0-A69D-BA822ABB503A}" sibTransId="{F64BF857-4C55-4241-B807-188A151B8AAC}"/>
    <dgm:cxn modelId="{5264DABC-33A5-4282-A8AD-D9600D210193}" srcId="{1E2FF100-1895-4A19-A644-81C0172ED475}" destId="{B5479971-3485-4767-87E2-7BF1C5AABE92}" srcOrd="2" destOrd="0" parTransId="{C868B9D7-CC4A-4B0E-AC29-2E7FD4427514}" sibTransId="{EB3F3303-EA1E-4536-8CD7-F57432458B9C}"/>
    <dgm:cxn modelId="{09D60717-3D2D-49AA-A565-6A53AA2C18B1}" srcId="{1D5C18F3-7D1A-4CD7-BF2E-58A7E4CFED2A}" destId="{F599C16B-36CD-4BFA-A1B2-5674C683AB9B}" srcOrd="1" destOrd="0" parTransId="{09766948-7F6D-4736-B2C4-01357F226284}" sibTransId="{7CD53004-BD07-4F5C-84A8-53ECF156A1C7}"/>
    <dgm:cxn modelId="{4A716422-1FCF-4690-86FF-6A3811FA3E7B}" type="presOf" srcId="{B5479971-3485-4767-87E2-7BF1C5AABE92}" destId="{4FED67D2-5638-4FAF-9D77-121A6BF79C13}" srcOrd="0" destOrd="2" presId="urn:microsoft.com/office/officeart/2005/8/layout/vList6"/>
    <dgm:cxn modelId="{63F1AA2C-6FA8-482C-9221-9DAEF91B890F}" srcId="{1E2FF100-1895-4A19-A644-81C0172ED475}" destId="{202F5D5F-75FC-42ED-BB90-4915FBEC675C}" srcOrd="1" destOrd="0" parTransId="{2DC22AE8-7F7B-4FAA-A2F0-B3B7850B16B9}" sibTransId="{5C9A4385-1C9B-4BFD-B070-EB0661F76B92}"/>
    <dgm:cxn modelId="{4D9D6E80-5363-42C2-8988-EAABE06C5594}" type="presOf" srcId="{1E2FF100-1895-4A19-A644-81C0172ED475}" destId="{D2D748CD-A383-431E-94A2-3B3606AA0F36}" srcOrd="0" destOrd="0" presId="urn:microsoft.com/office/officeart/2005/8/layout/vList6"/>
    <dgm:cxn modelId="{671CFF9F-C02B-4A30-92DF-666E2E4D4615}" type="presOf" srcId="{DED287FA-DA32-4862-B857-2FCCB2532316}" destId="{4E056326-CEA6-4C02-AC26-21949FDFB7DC}" srcOrd="0" destOrd="0" presId="urn:microsoft.com/office/officeart/2005/8/layout/vList6"/>
    <dgm:cxn modelId="{9CE15538-456B-4DB1-9BD4-5913F751F18C}" type="presOf" srcId="{1D5C18F3-7D1A-4CD7-BF2E-58A7E4CFED2A}" destId="{4EB3A2D4-FFB2-4B6A-91E5-1D6BA7158144}" srcOrd="0" destOrd="0" presId="urn:microsoft.com/office/officeart/2005/8/layout/vList6"/>
    <dgm:cxn modelId="{2D6ED6DC-F53D-401A-828A-3115CFAC07E8}" type="presOf" srcId="{202F5D5F-75FC-42ED-BB90-4915FBEC675C}" destId="{4FED67D2-5638-4FAF-9D77-121A6BF79C13}" srcOrd="0" destOrd="1" presId="urn:microsoft.com/office/officeart/2005/8/layout/vList6"/>
    <dgm:cxn modelId="{8D699C15-70DD-4C27-A11E-4D571C24A180}" type="presOf" srcId="{D2401413-6CB4-4DF8-B0D0-26C907DBEF27}" destId="{4FED67D2-5638-4FAF-9D77-121A6BF79C13}" srcOrd="0" destOrd="0" presId="urn:microsoft.com/office/officeart/2005/8/layout/vList6"/>
    <dgm:cxn modelId="{DCFCDE31-2A0D-4E21-9BE5-562385AACF73}" type="presParOf" srcId="{71556FF1-B2C9-4C4F-AD30-CB100D6C61BD}" destId="{FE91002A-1233-467E-B282-4B6641293055}" srcOrd="0" destOrd="0" presId="urn:microsoft.com/office/officeart/2005/8/layout/vList6"/>
    <dgm:cxn modelId="{B7281F43-03E7-4999-8E1A-032704F01E51}" type="presParOf" srcId="{FE91002A-1233-467E-B282-4B6641293055}" destId="{4EB3A2D4-FFB2-4B6A-91E5-1D6BA7158144}" srcOrd="0" destOrd="0" presId="urn:microsoft.com/office/officeart/2005/8/layout/vList6"/>
    <dgm:cxn modelId="{CCE62E59-034B-4138-9AD9-8B5305DCAF51}" type="presParOf" srcId="{FE91002A-1233-467E-B282-4B6641293055}" destId="{4E056326-CEA6-4C02-AC26-21949FDFB7DC}" srcOrd="1" destOrd="0" presId="urn:microsoft.com/office/officeart/2005/8/layout/vList6"/>
    <dgm:cxn modelId="{9C1084C7-E69F-4671-A7F3-89F2199599AB}" type="presParOf" srcId="{71556FF1-B2C9-4C4F-AD30-CB100D6C61BD}" destId="{F6B8787B-5097-4792-A4AD-5D11D8C2F915}" srcOrd="1" destOrd="0" presId="urn:microsoft.com/office/officeart/2005/8/layout/vList6"/>
    <dgm:cxn modelId="{4D3F85F8-2B51-4CE1-9B72-56DD7483C8C7}" type="presParOf" srcId="{71556FF1-B2C9-4C4F-AD30-CB100D6C61BD}" destId="{3EEB77A3-DA17-4D98-8A85-5A525AC584E0}" srcOrd="2" destOrd="0" presId="urn:microsoft.com/office/officeart/2005/8/layout/vList6"/>
    <dgm:cxn modelId="{D13CA823-33FB-455F-B7E8-044E8A941FDA}" type="presParOf" srcId="{3EEB77A3-DA17-4D98-8A85-5A525AC584E0}" destId="{D2D748CD-A383-431E-94A2-3B3606AA0F36}" srcOrd="0" destOrd="0" presId="urn:microsoft.com/office/officeart/2005/8/layout/vList6"/>
    <dgm:cxn modelId="{2215E991-FC70-4AA6-962F-83E7F3CE1213}" type="presParOf" srcId="{3EEB77A3-DA17-4D98-8A85-5A525AC584E0}" destId="{4FED67D2-5638-4FAF-9D77-121A6BF79C1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D8BBE0-EA39-4FF7-B724-942DE16B5608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3E2E0D8E-F911-47CF-8F00-3FBC128EDB20}">
      <dgm:prSet phldrT="[Текст]" custT="1"/>
      <dgm:spPr>
        <a:solidFill>
          <a:schemeClr val="tx1"/>
        </a:solidFill>
      </dgm:spPr>
      <dgm:t>
        <a:bodyPr/>
        <a:lstStyle/>
        <a:p>
          <a:r>
            <a:rPr lang="ru-RU" sz="3200" b="1" dirty="0"/>
            <a:t>В реестре ЦБ РФ около 1 500 КПК</a:t>
          </a:r>
        </a:p>
      </dgm:t>
    </dgm:pt>
    <dgm:pt modelId="{9022C6C4-A85D-46E7-BED1-851AB38A10AE}" type="parTrans" cxnId="{3504A0C8-0787-4E37-97D5-847B0774B95E}">
      <dgm:prSet/>
      <dgm:spPr/>
      <dgm:t>
        <a:bodyPr/>
        <a:lstStyle/>
        <a:p>
          <a:endParaRPr lang="ru-RU"/>
        </a:p>
      </dgm:t>
    </dgm:pt>
    <dgm:pt modelId="{98AC253B-E56C-4DF5-AE05-9D2DFE4C443D}" type="sibTrans" cxnId="{3504A0C8-0787-4E37-97D5-847B0774B95E}">
      <dgm:prSet/>
      <dgm:spPr/>
      <dgm:t>
        <a:bodyPr/>
        <a:lstStyle/>
        <a:p>
          <a:endParaRPr lang="ru-RU"/>
        </a:p>
      </dgm:t>
    </dgm:pt>
    <dgm:pt modelId="{C388696A-1A2B-469F-905B-349F26F7364C}">
      <dgm:prSet phldrT="[Текст]"/>
      <dgm:spPr>
        <a:solidFill>
          <a:schemeClr val="tx1"/>
        </a:solidFill>
      </dgm:spPr>
      <dgm:t>
        <a:bodyPr/>
        <a:lstStyle/>
        <a:p>
          <a:r>
            <a:rPr lang="ru-RU" b="1" dirty="0"/>
            <a:t>В 2018 году 59 КПК оказались финансовыми пирамидами </a:t>
          </a:r>
        </a:p>
      </dgm:t>
    </dgm:pt>
    <dgm:pt modelId="{A215C528-5369-44D7-9FCE-738167AC1D8B}" type="parTrans" cxnId="{48EE8413-1372-4E9D-843C-C8A824037690}">
      <dgm:prSet/>
      <dgm:spPr/>
      <dgm:t>
        <a:bodyPr/>
        <a:lstStyle/>
        <a:p>
          <a:endParaRPr lang="ru-RU"/>
        </a:p>
      </dgm:t>
    </dgm:pt>
    <dgm:pt modelId="{9CB1A6B2-3551-4339-8C7A-BC98016BEF98}" type="sibTrans" cxnId="{48EE8413-1372-4E9D-843C-C8A824037690}">
      <dgm:prSet/>
      <dgm:spPr/>
      <dgm:t>
        <a:bodyPr/>
        <a:lstStyle/>
        <a:p>
          <a:endParaRPr lang="ru-RU"/>
        </a:p>
      </dgm:t>
    </dgm:pt>
    <dgm:pt modelId="{43D499D6-9B3B-44C3-B865-31C8378134B4}">
      <dgm:prSet phldrT="[Текст]"/>
      <dgm:spPr>
        <a:solidFill>
          <a:schemeClr val="tx1"/>
        </a:solidFill>
      </dgm:spPr>
      <dgm:t>
        <a:bodyPr/>
        <a:lstStyle/>
        <a:p>
          <a:r>
            <a:rPr lang="ru-RU" b="1" dirty="0"/>
            <a:t>Активно привлекали сбережения примерно 150 КПК</a:t>
          </a:r>
        </a:p>
      </dgm:t>
    </dgm:pt>
    <dgm:pt modelId="{BB1DFAB9-5DF8-4A96-8545-60A9787EBFBD}" type="parTrans" cxnId="{E2775C0C-47A0-438A-880B-FC1F7D981C02}">
      <dgm:prSet/>
      <dgm:spPr/>
      <dgm:t>
        <a:bodyPr/>
        <a:lstStyle/>
        <a:p>
          <a:endParaRPr lang="ru-RU"/>
        </a:p>
      </dgm:t>
    </dgm:pt>
    <dgm:pt modelId="{CB45858E-7C2E-4C28-8FF2-EBDA4114374F}" type="sibTrans" cxnId="{E2775C0C-47A0-438A-880B-FC1F7D981C02}">
      <dgm:prSet/>
      <dgm:spPr/>
      <dgm:t>
        <a:bodyPr/>
        <a:lstStyle/>
        <a:p>
          <a:endParaRPr lang="ru-RU"/>
        </a:p>
      </dgm:t>
    </dgm:pt>
    <dgm:pt modelId="{85A5EAA4-C6B0-4EDE-824F-EC6897CB7870}" type="pres">
      <dgm:prSet presAssocID="{52D8BBE0-EA39-4FF7-B724-942DE16B560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49052D-B51E-4262-BA1B-B5D468EAB3F4}" type="pres">
      <dgm:prSet presAssocID="{52D8BBE0-EA39-4FF7-B724-942DE16B5608}" presName="dummyMaxCanvas" presStyleCnt="0">
        <dgm:presLayoutVars/>
      </dgm:prSet>
      <dgm:spPr/>
    </dgm:pt>
    <dgm:pt modelId="{341F7AC0-7244-4638-8B00-A9C1D03CBADA}" type="pres">
      <dgm:prSet presAssocID="{52D8BBE0-EA39-4FF7-B724-942DE16B5608}" presName="ThreeNodes_1" presStyleLbl="node1" presStyleIdx="0" presStyleCnt="3" custScaleX="116471" custScaleY="62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EC9A34-4D47-4F18-B858-A69639EE98DE}" type="pres">
      <dgm:prSet presAssocID="{52D8BBE0-EA39-4FF7-B724-942DE16B5608}" presName="ThreeNodes_2" presStyleLbl="node1" presStyleIdx="1" presStyleCnt="3" custLinFactNeighborX="21" custLinFactNeighborY="-8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BACEED-CC05-4259-9DA6-C665F28C5F4D}" type="pres">
      <dgm:prSet presAssocID="{52D8BBE0-EA39-4FF7-B724-942DE16B5608}" presName="ThreeNodes_3" presStyleLbl="node1" presStyleIdx="2" presStyleCnt="3" custScaleY="81524" custLinFactNeighborX="-934" custLinFactNeighborY="-17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F6C1AD-7B23-4F7B-82DB-7229100AD67D}" type="pres">
      <dgm:prSet presAssocID="{52D8BBE0-EA39-4FF7-B724-942DE16B5608}" presName="ThreeConn_1-2" presStyleLbl="fgAccFollowNode1" presStyleIdx="0" presStyleCnt="2" custLinFactNeighborX="4145" custLinFactNeighborY="-26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357410-69C2-47EC-9216-AAB247DC52E0}" type="pres">
      <dgm:prSet presAssocID="{52D8BBE0-EA39-4FF7-B724-942DE16B5608}" presName="ThreeConn_2-3" presStyleLbl="fgAccFollowNode1" presStyleIdx="1" presStyleCnt="2" custLinFactNeighborX="15796" custLinFactNeighborY="-139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5C60FF-1B4F-4AE7-BA25-73D288073FC3}" type="pres">
      <dgm:prSet presAssocID="{52D8BBE0-EA39-4FF7-B724-942DE16B5608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19EF6E-8AEE-438F-8265-5D6D2965E2CF}" type="pres">
      <dgm:prSet presAssocID="{52D8BBE0-EA39-4FF7-B724-942DE16B5608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911677-7038-4909-8CD7-995C8A2240DE}" type="pres">
      <dgm:prSet presAssocID="{52D8BBE0-EA39-4FF7-B724-942DE16B5608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775C0C-47A0-438A-880B-FC1F7D981C02}" srcId="{52D8BBE0-EA39-4FF7-B724-942DE16B5608}" destId="{43D499D6-9B3B-44C3-B865-31C8378134B4}" srcOrd="2" destOrd="0" parTransId="{BB1DFAB9-5DF8-4A96-8545-60A9787EBFBD}" sibTransId="{CB45858E-7C2E-4C28-8FF2-EBDA4114374F}"/>
    <dgm:cxn modelId="{48EE8413-1372-4E9D-843C-C8A824037690}" srcId="{52D8BBE0-EA39-4FF7-B724-942DE16B5608}" destId="{C388696A-1A2B-469F-905B-349F26F7364C}" srcOrd="1" destOrd="0" parTransId="{A215C528-5369-44D7-9FCE-738167AC1D8B}" sibTransId="{9CB1A6B2-3551-4339-8C7A-BC98016BEF98}"/>
    <dgm:cxn modelId="{7D3AA8CD-2F3D-4622-B90B-C43F6B90ECEB}" type="presOf" srcId="{C388696A-1A2B-469F-905B-349F26F7364C}" destId="{BD19EF6E-8AEE-438F-8265-5D6D2965E2CF}" srcOrd="1" destOrd="0" presId="urn:microsoft.com/office/officeart/2005/8/layout/vProcess5"/>
    <dgm:cxn modelId="{464499AC-E00C-48BE-90CC-BADC9702E79C}" type="presOf" srcId="{C388696A-1A2B-469F-905B-349F26F7364C}" destId="{AEEC9A34-4D47-4F18-B858-A69639EE98DE}" srcOrd="0" destOrd="0" presId="urn:microsoft.com/office/officeart/2005/8/layout/vProcess5"/>
    <dgm:cxn modelId="{CB26120C-F61D-4AA0-BB74-209729B28487}" type="presOf" srcId="{9CB1A6B2-3551-4339-8C7A-BC98016BEF98}" destId="{1C357410-69C2-47EC-9216-AAB247DC52E0}" srcOrd="0" destOrd="0" presId="urn:microsoft.com/office/officeart/2005/8/layout/vProcess5"/>
    <dgm:cxn modelId="{73CD8B83-F1F4-4B3A-BA0B-24A0C2A75BF3}" type="presOf" srcId="{52D8BBE0-EA39-4FF7-B724-942DE16B5608}" destId="{85A5EAA4-C6B0-4EDE-824F-EC6897CB7870}" srcOrd="0" destOrd="0" presId="urn:microsoft.com/office/officeart/2005/8/layout/vProcess5"/>
    <dgm:cxn modelId="{8C20FC32-E1A3-47AA-86F6-6648BFDF9AF3}" type="presOf" srcId="{43D499D6-9B3B-44C3-B865-31C8378134B4}" destId="{70BACEED-CC05-4259-9DA6-C665F28C5F4D}" srcOrd="0" destOrd="0" presId="urn:microsoft.com/office/officeart/2005/8/layout/vProcess5"/>
    <dgm:cxn modelId="{2AAE40B4-2E41-4DD7-91CD-C065A1B9EA21}" type="presOf" srcId="{43D499D6-9B3B-44C3-B865-31C8378134B4}" destId="{39911677-7038-4909-8CD7-995C8A2240DE}" srcOrd="1" destOrd="0" presId="urn:microsoft.com/office/officeart/2005/8/layout/vProcess5"/>
    <dgm:cxn modelId="{3504A0C8-0787-4E37-97D5-847B0774B95E}" srcId="{52D8BBE0-EA39-4FF7-B724-942DE16B5608}" destId="{3E2E0D8E-F911-47CF-8F00-3FBC128EDB20}" srcOrd="0" destOrd="0" parTransId="{9022C6C4-A85D-46E7-BED1-851AB38A10AE}" sibTransId="{98AC253B-E56C-4DF5-AE05-9D2DFE4C443D}"/>
    <dgm:cxn modelId="{50DFD0F1-7647-4649-AF64-5C48B96BAABD}" type="presOf" srcId="{3E2E0D8E-F911-47CF-8F00-3FBC128EDB20}" destId="{341F7AC0-7244-4638-8B00-A9C1D03CBADA}" srcOrd="0" destOrd="0" presId="urn:microsoft.com/office/officeart/2005/8/layout/vProcess5"/>
    <dgm:cxn modelId="{C3EF0358-67B1-4742-A239-7D2D3E99F50C}" type="presOf" srcId="{98AC253B-E56C-4DF5-AE05-9D2DFE4C443D}" destId="{B6F6C1AD-7B23-4F7B-82DB-7229100AD67D}" srcOrd="0" destOrd="0" presId="urn:microsoft.com/office/officeart/2005/8/layout/vProcess5"/>
    <dgm:cxn modelId="{57673353-FECB-461E-A19E-B42253EE97F4}" type="presOf" srcId="{3E2E0D8E-F911-47CF-8F00-3FBC128EDB20}" destId="{915C60FF-1B4F-4AE7-BA25-73D288073FC3}" srcOrd="1" destOrd="0" presId="urn:microsoft.com/office/officeart/2005/8/layout/vProcess5"/>
    <dgm:cxn modelId="{F7AD6480-F7B3-4EC0-9E93-DD53902A3A77}" type="presParOf" srcId="{85A5EAA4-C6B0-4EDE-824F-EC6897CB7870}" destId="{6549052D-B51E-4262-BA1B-B5D468EAB3F4}" srcOrd="0" destOrd="0" presId="urn:microsoft.com/office/officeart/2005/8/layout/vProcess5"/>
    <dgm:cxn modelId="{926EB04C-7567-4C1D-8646-B82821E8CE1F}" type="presParOf" srcId="{85A5EAA4-C6B0-4EDE-824F-EC6897CB7870}" destId="{341F7AC0-7244-4638-8B00-A9C1D03CBADA}" srcOrd="1" destOrd="0" presId="urn:microsoft.com/office/officeart/2005/8/layout/vProcess5"/>
    <dgm:cxn modelId="{1F8C5DF0-FA4B-47BD-8FB0-C5A8C32C293C}" type="presParOf" srcId="{85A5EAA4-C6B0-4EDE-824F-EC6897CB7870}" destId="{AEEC9A34-4D47-4F18-B858-A69639EE98DE}" srcOrd="2" destOrd="0" presId="urn:microsoft.com/office/officeart/2005/8/layout/vProcess5"/>
    <dgm:cxn modelId="{4F687812-5E8C-4622-95AA-D8FAE9103823}" type="presParOf" srcId="{85A5EAA4-C6B0-4EDE-824F-EC6897CB7870}" destId="{70BACEED-CC05-4259-9DA6-C665F28C5F4D}" srcOrd="3" destOrd="0" presId="urn:microsoft.com/office/officeart/2005/8/layout/vProcess5"/>
    <dgm:cxn modelId="{FBC92561-C1FB-44C9-9010-3E60029F5876}" type="presParOf" srcId="{85A5EAA4-C6B0-4EDE-824F-EC6897CB7870}" destId="{B6F6C1AD-7B23-4F7B-82DB-7229100AD67D}" srcOrd="4" destOrd="0" presId="urn:microsoft.com/office/officeart/2005/8/layout/vProcess5"/>
    <dgm:cxn modelId="{74B24E57-6D3F-4D33-8BC8-6AA97A07D0C3}" type="presParOf" srcId="{85A5EAA4-C6B0-4EDE-824F-EC6897CB7870}" destId="{1C357410-69C2-47EC-9216-AAB247DC52E0}" srcOrd="5" destOrd="0" presId="urn:microsoft.com/office/officeart/2005/8/layout/vProcess5"/>
    <dgm:cxn modelId="{BE237517-ACDB-47F5-82D5-11C6B259CEAF}" type="presParOf" srcId="{85A5EAA4-C6B0-4EDE-824F-EC6897CB7870}" destId="{915C60FF-1B4F-4AE7-BA25-73D288073FC3}" srcOrd="6" destOrd="0" presId="urn:microsoft.com/office/officeart/2005/8/layout/vProcess5"/>
    <dgm:cxn modelId="{53ABB88E-E5FD-4EB1-9176-2B61C1F76D82}" type="presParOf" srcId="{85A5EAA4-C6B0-4EDE-824F-EC6897CB7870}" destId="{BD19EF6E-8AEE-438F-8265-5D6D2965E2CF}" srcOrd="7" destOrd="0" presId="urn:microsoft.com/office/officeart/2005/8/layout/vProcess5"/>
    <dgm:cxn modelId="{9EA8B02E-2744-4910-8D26-ADB2E9BD4A5E}" type="presParOf" srcId="{85A5EAA4-C6B0-4EDE-824F-EC6897CB7870}" destId="{39911677-7038-4909-8CD7-995C8A2240D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58917E-0965-43B3-8212-37CC7EBB65B1}" type="doc">
      <dgm:prSet loTypeId="urn:microsoft.com/office/officeart/2005/8/layout/defaul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93302D-2266-4E3C-ACB1-B43D028FD41C}">
      <dgm:prSet phldrT="[Текст]"/>
      <dgm:spPr/>
      <dgm:t>
        <a:bodyPr/>
        <a:lstStyle/>
        <a:p>
          <a:r>
            <a:rPr lang="ru-RU" b="1" dirty="0"/>
            <a:t>Интенсивная рекламная компания по привлечению сбережений (ее не может себе позволить большинство добросовестных КПК)</a:t>
          </a:r>
        </a:p>
      </dgm:t>
    </dgm:pt>
    <dgm:pt modelId="{5948D0EF-D2A8-4E42-A060-3CA6234AC52C}" type="parTrans" cxnId="{602AE1BF-498C-4DDA-84F3-AEC60B6C349C}">
      <dgm:prSet/>
      <dgm:spPr/>
      <dgm:t>
        <a:bodyPr/>
        <a:lstStyle/>
        <a:p>
          <a:endParaRPr lang="ru-RU"/>
        </a:p>
      </dgm:t>
    </dgm:pt>
    <dgm:pt modelId="{F93D6156-D060-4819-9FBC-F65F6B73F087}" type="sibTrans" cxnId="{602AE1BF-498C-4DDA-84F3-AEC60B6C349C}">
      <dgm:prSet/>
      <dgm:spPr/>
      <dgm:t>
        <a:bodyPr/>
        <a:lstStyle/>
        <a:p>
          <a:endParaRPr lang="ru-RU"/>
        </a:p>
      </dgm:t>
    </dgm:pt>
    <dgm:pt modelId="{813E2B9C-0F71-457A-B140-6B50D063C43D}">
      <dgm:prSet phldrT="[Текст]"/>
      <dgm:spPr/>
      <dgm:t>
        <a:bodyPr/>
        <a:lstStyle/>
        <a:p>
          <a:r>
            <a:rPr lang="ru-RU" b="1" dirty="0"/>
            <a:t>Акцентирование рекламы на гарантировании возврата сбережений (компенсационная система СРО и страхование)</a:t>
          </a:r>
        </a:p>
      </dgm:t>
    </dgm:pt>
    <dgm:pt modelId="{1DA39D4F-4761-4173-BC0F-0D5B8FF54E2D}" type="parTrans" cxnId="{8677698E-7050-427F-9B61-70CE82D0F948}">
      <dgm:prSet/>
      <dgm:spPr/>
      <dgm:t>
        <a:bodyPr/>
        <a:lstStyle/>
        <a:p>
          <a:endParaRPr lang="ru-RU"/>
        </a:p>
      </dgm:t>
    </dgm:pt>
    <dgm:pt modelId="{8D6E1319-23C0-40DE-BBA2-F20DED77BF51}" type="sibTrans" cxnId="{8677698E-7050-427F-9B61-70CE82D0F948}">
      <dgm:prSet/>
      <dgm:spPr/>
      <dgm:t>
        <a:bodyPr/>
        <a:lstStyle/>
        <a:p>
          <a:endParaRPr lang="ru-RU"/>
        </a:p>
      </dgm:t>
    </dgm:pt>
    <dgm:pt modelId="{E4AACEEE-4DA5-4985-AB11-E3BDF1B37CB9}" type="pres">
      <dgm:prSet presAssocID="{A458917E-0965-43B3-8212-37CC7EBB65B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D86C7F-0622-4CBF-80A5-B01FADF00DE6}" type="pres">
      <dgm:prSet presAssocID="{EA93302D-2266-4E3C-ACB1-B43D028FD41C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04C85B-A9FB-48FD-B5AC-083A3360B9F5}" type="pres">
      <dgm:prSet presAssocID="{F93D6156-D060-4819-9FBC-F65F6B73F087}" presName="sibTrans" presStyleCnt="0"/>
      <dgm:spPr/>
    </dgm:pt>
    <dgm:pt modelId="{40CBE36E-10DC-4797-9470-1CE52195E825}" type="pres">
      <dgm:prSet presAssocID="{813E2B9C-0F71-457A-B140-6B50D063C43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3C2C10-D8F2-4D66-A667-B74A4404444E}" type="presOf" srcId="{813E2B9C-0F71-457A-B140-6B50D063C43D}" destId="{40CBE36E-10DC-4797-9470-1CE52195E825}" srcOrd="0" destOrd="0" presId="urn:microsoft.com/office/officeart/2005/8/layout/default"/>
    <dgm:cxn modelId="{8677698E-7050-427F-9B61-70CE82D0F948}" srcId="{A458917E-0965-43B3-8212-37CC7EBB65B1}" destId="{813E2B9C-0F71-457A-B140-6B50D063C43D}" srcOrd="1" destOrd="0" parTransId="{1DA39D4F-4761-4173-BC0F-0D5B8FF54E2D}" sibTransId="{8D6E1319-23C0-40DE-BBA2-F20DED77BF51}"/>
    <dgm:cxn modelId="{21CCE4B7-A343-416F-B875-4C35CA838110}" type="presOf" srcId="{A458917E-0965-43B3-8212-37CC7EBB65B1}" destId="{E4AACEEE-4DA5-4985-AB11-E3BDF1B37CB9}" srcOrd="0" destOrd="0" presId="urn:microsoft.com/office/officeart/2005/8/layout/default"/>
    <dgm:cxn modelId="{602AE1BF-498C-4DDA-84F3-AEC60B6C349C}" srcId="{A458917E-0965-43B3-8212-37CC7EBB65B1}" destId="{EA93302D-2266-4E3C-ACB1-B43D028FD41C}" srcOrd="0" destOrd="0" parTransId="{5948D0EF-D2A8-4E42-A060-3CA6234AC52C}" sibTransId="{F93D6156-D060-4819-9FBC-F65F6B73F087}"/>
    <dgm:cxn modelId="{4C41906A-3209-4220-9A4C-AEC00AC86831}" type="presOf" srcId="{EA93302D-2266-4E3C-ACB1-B43D028FD41C}" destId="{66D86C7F-0622-4CBF-80A5-B01FADF00DE6}" srcOrd="0" destOrd="0" presId="urn:microsoft.com/office/officeart/2005/8/layout/default"/>
    <dgm:cxn modelId="{92047CE4-0BA2-4190-974B-109A4A937D6D}" type="presParOf" srcId="{E4AACEEE-4DA5-4985-AB11-E3BDF1B37CB9}" destId="{66D86C7F-0622-4CBF-80A5-B01FADF00DE6}" srcOrd="0" destOrd="0" presId="urn:microsoft.com/office/officeart/2005/8/layout/default"/>
    <dgm:cxn modelId="{C1959D0C-BA9B-450C-A000-0372203A1F66}" type="presParOf" srcId="{E4AACEEE-4DA5-4985-AB11-E3BDF1B37CB9}" destId="{E904C85B-A9FB-48FD-B5AC-083A3360B9F5}" srcOrd="1" destOrd="0" presId="urn:microsoft.com/office/officeart/2005/8/layout/default"/>
    <dgm:cxn modelId="{076733D0-3D0C-453E-9309-559C1A45C1DA}" type="presParOf" srcId="{E4AACEEE-4DA5-4985-AB11-E3BDF1B37CB9}" destId="{40CBE36E-10DC-4797-9470-1CE52195E82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8C1B8D-8B08-45BE-9733-90F8A36683E3}" type="doc">
      <dgm:prSet loTypeId="urn:microsoft.com/office/officeart/2005/8/layout/vList4" loCatId="list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9EC88589-69B3-47DC-9452-9F5E56FEA47C}">
      <dgm:prSet phldrT="[Текст]" custT="1"/>
      <dgm:spPr>
        <a:solidFill>
          <a:srgbClr val="8A0000"/>
        </a:solidFill>
      </dgm:spPr>
      <dgm:t>
        <a:bodyPr/>
        <a:lstStyle/>
        <a:p>
          <a:r>
            <a:rPr lang="ru-RU" sz="2800" b="1" dirty="0"/>
            <a:t>Правдоподобной для ЦА</a:t>
          </a:r>
        </a:p>
      </dgm:t>
    </dgm:pt>
    <dgm:pt modelId="{3812C5EB-6F87-4B8E-8352-0EA49CCC8752}" type="parTrans" cxnId="{5147630E-4363-4410-9E20-7D30F3070BFF}">
      <dgm:prSet/>
      <dgm:spPr/>
      <dgm:t>
        <a:bodyPr/>
        <a:lstStyle/>
        <a:p>
          <a:endParaRPr lang="ru-RU"/>
        </a:p>
      </dgm:t>
    </dgm:pt>
    <dgm:pt modelId="{44154821-794A-4134-BADE-A78D8F5A1BD6}" type="sibTrans" cxnId="{5147630E-4363-4410-9E20-7D30F3070BFF}">
      <dgm:prSet/>
      <dgm:spPr/>
      <dgm:t>
        <a:bodyPr/>
        <a:lstStyle/>
        <a:p>
          <a:endParaRPr lang="ru-RU"/>
        </a:p>
      </dgm:t>
    </dgm:pt>
    <dgm:pt modelId="{E4F48B25-BCB6-47D7-938B-6AA0D85D49B8}">
      <dgm:prSet phldrT="[Текст]" custT="1"/>
      <dgm:spPr>
        <a:solidFill>
          <a:srgbClr val="8A0000"/>
        </a:solidFill>
      </dgm:spPr>
      <dgm:t>
        <a:bodyPr/>
        <a:lstStyle/>
        <a:p>
          <a:r>
            <a:rPr lang="ru-RU" sz="2000" b="1" dirty="0"/>
            <a:t>Легко объяснимой (важно, чтобы попавшийся на удочку инвестор  мог ее объяснить другим людям)</a:t>
          </a:r>
        </a:p>
      </dgm:t>
    </dgm:pt>
    <dgm:pt modelId="{114011D9-2268-49A7-B83E-77301CEDFA74}" type="parTrans" cxnId="{3CA0CB76-BD46-44B6-A0A1-4AE1847EE6E7}">
      <dgm:prSet/>
      <dgm:spPr/>
      <dgm:t>
        <a:bodyPr/>
        <a:lstStyle/>
        <a:p>
          <a:endParaRPr lang="ru-RU"/>
        </a:p>
      </dgm:t>
    </dgm:pt>
    <dgm:pt modelId="{F9030B52-F1A6-460E-9972-67BA1A036850}" type="sibTrans" cxnId="{3CA0CB76-BD46-44B6-A0A1-4AE1847EE6E7}">
      <dgm:prSet/>
      <dgm:spPr/>
      <dgm:t>
        <a:bodyPr/>
        <a:lstStyle/>
        <a:p>
          <a:endParaRPr lang="ru-RU"/>
        </a:p>
      </dgm:t>
    </dgm:pt>
    <dgm:pt modelId="{A2E5DDCB-629E-4E77-9282-A4DDEDBE90E2}">
      <dgm:prSet phldrT="[Текст]" custT="1"/>
      <dgm:spPr>
        <a:solidFill>
          <a:srgbClr val="8A0000"/>
        </a:solidFill>
      </dgm:spPr>
      <dgm:t>
        <a:bodyPr/>
        <a:lstStyle/>
        <a:p>
          <a:r>
            <a:rPr lang="ru-RU" sz="2400" b="1" dirty="0"/>
            <a:t>Желательно - эмоционально позитивной для ЦА</a:t>
          </a:r>
        </a:p>
      </dgm:t>
    </dgm:pt>
    <dgm:pt modelId="{027CFAA6-7126-43B9-A6B3-346B4BE4D45B}" type="parTrans" cxnId="{FFD84790-B33A-438D-965D-446046BFA2CA}">
      <dgm:prSet/>
      <dgm:spPr/>
      <dgm:t>
        <a:bodyPr/>
        <a:lstStyle/>
        <a:p>
          <a:endParaRPr lang="ru-RU"/>
        </a:p>
      </dgm:t>
    </dgm:pt>
    <dgm:pt modelId="{4676D06D-C22D-4644-A9F8-7C309DB4C71F}" type="sibTrans" cxnId="{FFD84790-B33A-438D-965D-446046BFA2CA}">
      <dgm:prSet/>
      <dgm:spPr/>
      <dgm:t>
        <a:bodyPr/>
        <a:lstStyle/>
        <a:p>
          <a:endParaRPr lang="ru-RU"/>
        </a:p>
      </dgm:t>
    </dgm:pt>
    <dgm:pt modelId="{F4668EEE-DAE1-4DBF-9BB3-B4407F789C83}" type="pres">
      <dgm:prSet presAssocID="{708C1B8D-8B08-45BE-9733-90F8A36683E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2FEF00-51FC-45CF-AD35-486E29A523F2}" type="pres">
      <dgm:prSet presAssocID="{9EC88589-69B3-47DC-9452-9F5E56FEA47C}" presName="comp" presStyleCnt="0"/>
      <dgm:spPr/>
    </dgm:pt>
    <dgm:pt modelId="{0AFD3619-2E82-4DD9-9FE8-84DFDE29ABE0}" type="pres">
      <dgm:prSet presAssocID="{9EC88589-69B3-47DC-9452-9F5E56FEA47C}" presName="box" presStyleLbl="node1" presStyleIdx="0" presStyleCnt="3"/>
      <dgm:spPr/>
      <dgm:t>
        <a:bodyPr/>
        <a:lstStyle/>
        <a:p>
          <a:endParaRPr lang="ru-RU"/>
        </a:p>
      </dgm:t>
    </dgm:pt>
    <dgm:pt modelId="{6930107F-0C98-4E7E-B207-8925847103B1}" type="pres">
      <dgm:prSet presAssocID="{9EC88589-69B3-47DC-9452-9F5E56FEA47C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F36D7CC-AFC2-47EB-A4EF-41E33973409D}" type="pres">
      <dgm:prSet presAssocID="{9EC88589-69B3-47DC-9452-9F5E56FEA47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85FFC2-77E6-43E6-80CA-EC5605E3BBBF}" type="pres">
      <dgm:prSet presAssocID="{44154821-794A-4134-BADE-A78D8F5A1BD6}" presName="spacer" presStyleCnt="0"/>
      <dgm:spPr/>
    </dgm:pt>
    <dgm:pt modelId="{EF80C167-4BE3-4149-9E89-7A0177962F35}" type="pres">
      <dgm:prSet presAssocID="{E4F48B25-BCB6-47D7-938B-6AA0D85D49B8}" presName="comp" presStyleCnt="0"/>
      <dgm:spPr/>
    </dgm:pt>
    <dgm:pt modelId="{055FE1ED-2E1F-44AD-B623-3F08A1303DD3}" type="pres">
      <dgm:prSet presAssocID="{E4F48B25-BCB6-47D7-938B-6AA0D85D49B8}" presName="box" presStyleLbl="node1" presStyleIdx="1" presStyleCnt="3"/>
      <dgm:spPr/>
      <dgm:t>
        <a:bodyPr/>
        <a:lstStyle/>
        <a:p>
          <a:endParaRPr lang="ru-RU"/>
        </a:p>
      </dgm:t>
    </dgm:pt>
    <dgm:pt modelId="{910BABAB-CCF6-4950-ABD6-27267877461C}" type="pres">
      <dgm:prSet presAssocID="{E4F48B25-BCB6-47D7-938B-6AA0D85D49B8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2468971-5A60-4AA9-8416-D06F7DB70D01}" type="pres">
      <dgm:prSet presAssocID="{E4F48B25-BCB6-47D7-938B-6AA0D85D49B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6232EC-5DF9-4B1B-B802-BE64DD6C082B}" type="pres">
      <dgm:prSet presAssocID="{F9030B52-F1A6-460E-9972-67BA1A036850}" presName="spacer" presStyleCnt="0"/>
      <dgm:spPr/>
    </dgm:pt>
    <dgm:pt modelId="{868E0B89-E6BD-439A-85F2-6BDECAD0C4F3}" type="pres">
      <dgm:prSet presAssocID="{A2E5DDCB-629E-4E77-9282-A4DDEDBE90E2}" presName="comp" presStyleCnt="0"/>
      <dgm:spPr/>
    </dgm:pt>
    <dgm:pt modelId="{C19D8486-A35B-41F6-8D4D-4187F7EFAE40}" type="pres">
      <dgm:prSet presAssocID="{A2E5DDCB-629E-4E77-9282-A4DDEDBE90E2}" presName="box" presStyleLbl="node1" presStyleIdx="2" presStyleCnt="3"/>
      <dgm:spPr/>
      <dgm:t>
        <a:bodyPr/>
        <a:lstStyle/>
        <a:p>
          <a:endParaRPr lang="ru-RU"/>
        </a:p>
      </dgm:t>
    </dgm:pt>
    <dgm:pt modelId="{36F78FEB-96E6-408C-B4E1-902733227C0F}" type="pres">
      <dgm:prSet presAssocID="{A2E5DDCB-629E-4E77-9282-A4DDEDBE90E2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F1A0C7A-0CC4-4DE3-90FA-968F81A452D3}" type="pres">
      <dgm:prSet presAssocID="{A2E5DDCB-629E-4E77-9282-A4DDEDBE90E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A0CB76-BD46-44B6-A0A1-4AE1847EE6E7}" srcId="{708C1B8D-8B08-45BE-9733-90F8A36683E3}" destId="{E4F48B25-BCB6-47D7-938B-6AA0D85D49B8}" srcOrd="1" destOrd="0" parTransId="{114011D9-2268-49A7-B83E-77301CEDFA74}" sibTransId="{F9030B52-F1A6-460E-9972-67BA1A036850}"/>
    <dgm:cxn modelId="{30CE090E-8E40-42B8-906B-D89DEEBFE47B}" type="presOf" srcId="{9EC88589-69B3-47DC-9452-9F5E56FEA47C}" destId="{0AFD3619-2E82-4DD9-9FE8-84DFDE29ABE0}" srcOrd="0" destOrd="0" presId="urn:microsoft.com/office/officeart/2005/8/layout/vList4"/>
    <dgm:cxn modelId="{5147630E-4363-4410-9E20-7D30F3070BFF}" srcId="{708C1B8D-8B08-45BE-9733-90F8A36683E3}" destId="{9EC88589-69B3-47DC-9452-9F5E56FEA47C}" srcOrd="0" destOrd="0" parTransId="{3812C5EB-6F87-4B8E-8352-0EA49CCC8752}" sibTransId="{44154821-794A-4134-BADE-A78D8F5A1BD6}"/>
    <dgm:cxn modelId="{21CC1C4C-43E2-42F7-BB15-D180B013E7CC}" type="presOf" srcId="{A2E5DDCB-629E-4E77-9282-A4DDEDBE90E2}" destId="{C19D8486-A35B-41F6-8D4D-4187F7EFAE40}" srcOrd="0" destOrd="0" presId="urn:microsoft.com/office/officeart/2005/8/layout/vList4"/>
    <dgm:cxn modelId="{91DD56A4-2E80-4395-A09C-B21531692B8D}" type="presOf" srcId="{A2E5DDCB-629E-4E77-9282-A4DDEDBE90E2}" destId="{DF1A0C7A-0CC4-4DE3-90FA-968F81A452D3}" srcOrd="1" destOrd="0" presId="urn:microsoft.com/office/officeart/2005/8/layout/vList4"/>
    <dgm:cxn modelId="{E4059207-2692-48D7-9BE9-855EC5502FD3}" type="presOf" srcId="{E4F48B25-BCB6-47D7-938B-6AA0D85D49B8}" destId="{42468971-5A60-4AA9-8416-D06F7DB70D01}" srcOrd="1" destOrd="0" presId="urn:microsoft.com/office/officeart/2005/8/layout/vList4"/>
    <dgm:cxn modelId="{FFD84790-B33A-438D-965D-446046BFA2CA}" srcId="{708C1B8D-8B08-45BE-9733-90F8A36683E3}" destId="{A2E5DDCB-629E-4E77-9282-A4DDEDBE90E2}" srcOrd="2" destOrd="0" parTransId="{027CFAA6-7126-43B9-A6B3-346B4BE4D45B}" sibTransId="{4676D06D-C22D-4644-A9F8-7C309DB4C71F}"/>
    <dgm:cxn modelId="{F71110FB-AAFB-4F52-9A59-30E1EE09BBAC}" type="presOf" srcId="{708C1B8D-8B08-45BE-9733-90F8A36683E3}" destId="{F4668EEE-DAE1-4DBF-9BB3-B4407F789C83}" srcOrd="0" destOrd="0" presId="urn:microsoft.com/office/officeart/2005/8/layout/vList4"/>
    <dgm:cxn modelId="{69DCE2E8-A968-4176-A054-672D7A3D024A}" type="presOf" srcId="{9EC88589-69B3-47DC-9452-9F5E56FEA47C}" destId="{5F36D7CC-AFC2-47EB-A4EF-41E33973409D}" srcOrd="1" destOrd="0" presId="urn:microsoft.com/office/officeart/2005/8/layout/vList4"/>
    <dgm:cxn modelId="{03DD3E4F-7B89-4B0F-9BD3-B9E00FA17C81}" type="presOf" srcId="{E4F48B25-BCB6-47D7-938B-6AA0D85D49B8}" destId="{055FE1ED-2E1F-44AD-B623-3F08A1303DD3}" srcOrd="0" destOrd="0" presId="urn:microsoft.com/office/officeart/2005/8/layout/vList4"/>
    <dgm:cxn modelId="{10FD74D2-EADB-4A96-A662-7A9CA17EF51E}" type="presParOf" srcId="{F4668EEE-DAE1-4DBF-9BB3-B4407F789C83}" destId="{832FEF00-51FC-45CF-AD35-486E29A523F2}" srcOrd="0" destOrd="0" presId="urn:microsoft.com/office/officeart/2005/8/layout/vList4"/>
    <dgm:cxn modelId="{A591F1DA-CB68-401D-B369-A2C639753C7D}" type="presParOf" srcId="{832FEF00-51FC-45CF-AD35-486E29A523F2}" destId="{0AFD3619-2E82-4DD9-9FE8-84DFDE29ABE0}" srcOrd="0" destOrd="0" presId="urn:microsoft.com/office/officeart/2005/8/layout/vList4"/>
    <dgm:cxn modelId="{9382F622-1D1B-4EE4-9A28-7CB2416C809A}" type="presParOf" srcId="{832FEF00-51FC-45CF-AD35-486E29A523F2}" destId="{6930107F-0C98-4E7E-B207-8925847103B1}" srcOrd="1" destOrd="0" presId="urn:microsoft.com/office/officeart/2005/8/layout/vList4"/>
    <dgm:cxn modelId="{A17FC8D2-3A96-43DC-B42A-D16A849DBDD0}" type="presParOf" srcId="{832FEF00-51FC-45CF-AD35-486E29A523F2}" destId="{5F36D7CC-AFC2-47EB-A4EF-41E33973409D}" srcOrd="2" destOrd="0" presId="urn:microsoft.com/office/officeart/2005/8/layout/vList4"/>
    <dgm:cxn modelId="{C48CB47F-4B5A-4769-B5BD-2F25A6C16195}" type="presParOf" srcId="{F4668EEE-DAE1-4DBF-9BB3-B4407F789C83}" destId="{4485FFC2-77E6-43E6-80CA-EC5605E3BBBF}" srcOrd="1" destOrd="0" presId="urn:microsoft.com/office/officeart/2005/8/layout/vList4"/>
    <dgm:cxn modelId="{77124A11-DD7C-47E7-A37F-4E57127C32B9}" type="presParOf" srcId="{F4668EEE-DAE1-4DBF-9BB3-B4407F789C83}" destId="{EF80C167-4BE3-4149-9E89-7A0177962F35}" srcOrd="2" destOrd="0" presId="urn:microsoft.com/office/officeart/2005/8/layout/vList4"/>
    <dgm:cxn modelId="{AFE43E6B-E512-4D6B-9820-C7191409DEDE}" type="presParOf" srcId="{EF80C167-4BE3-4149-9E89-7A0177962F35}" destId="{055FE1ED-2E1F-44AD-B623-3F08A1303DD3}" srcOrd="0" destOrd="0" presId="urn:microsoft.com/office/officeart/2005/8/layout/vList4"/>
    <dgm:cxn modelId="{9BE6931C-DE81-4E4B-911B-E75D21E8A3B0}" type="presParOf" srcId="{EF80C167-4BE3-4149-9E89-7A0177962F35}" destId="{910BABAB-CCF6-4950-ABD6-27267877461C}" srcOrd="1" destOrd="0" presId="urn:microsoft.com/office/officeart/2005/8/layout/vList4"/>
    <dgm:cxn modelId="{AA01FECB-CE25-46A2-A5A5-94868D40BC3B}" type="presParOf" srcId="{EF80C167-4BE3-4149-9E89-7A0177962F35}" destId="{42468971-5A60-4AA9-8416-D06F7DB70D01}" srcOrd="2" destOrd="0" presId="urn:microsoft.com/office/officeart/2005/8/layout/vList4"/>
    <dgm:cxn modelId="{050C6A1C-6FA0-4893-B2DF-0BD39EF42050}" type="presParOf" srcId="{F4668EEE-DAE1-4DBF-9BB3-B4407F789C83}" destId="{C66232EC-5DF9-4B1B-B802-BE64DD6C082B}" srcOrd="3" destOrd="0" presId="urn:microsoft.com/office/officeart/2005/8/layout/vList4"/>
    <dgm:cxn modelId="{17FC23E4-1BAD-4A83-846C-590862DB990A}" type="presParOf" srcId="{F4668EEE-DAE1-4DBF-9BB3-B4407F789C83}" destId="{868E0B89-E6BD-439A-85F2-6BDECAD0C4F3}" srcOrd="4" destOrd="0" presId="urn:microsoft.com/office/officeart/2005/8/layout/vList4"/>
    <dgm:cxn modelId="{D80902C0-2477-4ABA-AFA8-271E3A05B977}" type="presParOf" srcId="{868E0B89-E6BD-439A-85F2-6BDECAD0C4F3}" destId="{C19D8486-A35B-41F6-8D4D-4187F7EFAE40}" srcOrd="0" destOrd="0" presId="urn:microsoft.com/office/officeart/2005/8/layout/vList4"/>
    <dgm:cxn modelId="{4834D3E6-63F0-4B1D-81C1-4C6C14E467E9}" type="presParOf" srcId="{868E0B89-E6BD-439A-85F2-6BDECAD0C4F3}" destId="{36F78FEB-96E6-408C-B4E1-902733227C0F}" srcOrd="1" destOrd="0" presId="urn:microsoft.com/office/officeart/2005/8/layout/vList4"/>
    <dgm:cxn modelId="{41D2F674-042D-42BB-B1A5-FA503A2B8FCA}" type="presParOf" srcId="{868E0B89-E6BD-439A-85F2-6BDECAD0C4F3}" destId="{DF1A0C7A-0CC4-4DE3-90FA-968F81A452D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AAF365-1213-45E9-A7B2-A93945BE2746}" type="doc">
      <dgm:prSet loTypeId="urn:microsoft.com/office/officeart/2005/8/layout/list1" loCatId="list" qsTypeId="urn:microsoft.com/office/officeart/2005/8/quickstyle/3d3" qsCatId="3D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4C362D5D-6FF1-43D8-BED6-EBD26988C5BA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1800" b="1" dirty="0"/>
            <a:t>Ограничить возможности привлечения средств граждан для нефинансовых организаций</a:t>
          </a:r>
        </a:p>
      </dgm:t>
    </dgm:pt>
    <dgm:pt modelId="{224BA0C5-9C58-467E-97DB-1CC4E244D43E}" type="parTrans" cxnId="{92B099DD-4155-4EAD-B55F-6819D5DA1145}">
      <dgm:prSet/>
      <dgm:spPr/>
      <dgm:t>
        <a:bodyPr/>
        <a:lstStyle/>
        <a:p>
          <a:endParaRPr lang="ru-RU"/>
        </a:p>
      </dgm:t>
    </dgm:pt>
    <dgm:pt modelId="{3EDEB8D9-249E-4651-B103-EDE28A6A80FB}" type="sibTrans" cxnId="{92B099DD-4155-4EAD-B55F-6819D5DA1145}">
      <dgm:prSet/>
      <dgm:spPr/>
      <dgm:t>
        <a:bodyPr/>
        <a:lstStyle/>
        <a:p>
          <a:endParaRPr lang="ru-RU"/>
        </a:p>
      </dgm:t>
    </dgm:pt>
    <dgm:pt modelId="{4C6FEA31-CC9E-4FA7-B67C-5775A8FEC66E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1800" b="1" dirty="0"/>
            <a:t>Создать систему оперативного оповещения граждан о рисках на финансовом рынке</a:t>
          </a:r>
        </a:p>
      </dgm:t>
    </dgm:pt>
    <dgm:pt modelId="{AEE851A7-893D-4B43-809F-199CA76E067F}" type="parTrans" cxnId="{A267E5CE-1D29-4347-A04E-56E39E93959E}">
      <dgm:prSet/>
      <dgm:spPr/>
      <dgm:t>
        <a:bodyPr/>
        <a:lstStyle/>
        <a:p>
          <a:endParaRPr lang="ru-RU"/>
        </a:p>
      </dgm:t>
    </dgm:pt>
    <dgm:pt modelId="{36F9E25C-560D-4234-A725-C61F69C0083A}" type="sibTrans" cxnId="{A267E5CE-1D29-4347-A04E-56E39E93959E}">
      <dgm:prSet/>
      <dgm:spPr/>
      <dgm:t>
        <a:bodyPr/>
        <a:lstStyle/>
        <a:p>
          <a:endParaRPr lang="ru-RU"/>
        </a:p>
      </dgm:t>
    </dgm:pt>
    <dgm:pt modelId="{EA1677FC-AF6D-4A2B-8ED2-9CD5FB6886D1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1800" b="1" dirty="0"/>
            <a:t>Ввести ограничения по ставкам привлечения частных инвестиций</a:t>
          </a:r>
        </a:p>
      </dgm:t>
    </dgm:pt>
    <dgm:pt modelId="{C110E6E5-61B6-48B2-904C-A03D4F7B86AE}" type="sibTrans" cxnId="{B2B2DFA9-829C-4D23-80D9-77C27EA51704}">
      <dgm:prSet/>
      <dgm:spPr/>
      <dgm:t>
        <a:bodyPr/>
        <a:lstStyle/>
        <a:p>
          <a:endParaRPr lang="ru-RU"/>
        </a:p>
      </dgm:t>
    </dgm:pt>
    <dgm:pt modelId="{EED615C7-E2B3-4012-8696-B79164D13DFA}" type="parTrans" cxnId="{B2B2DFA9-829C-4D23-80D9-77C27EA51704}">
      <dgm:prSet/>
      <dgm:spPr/>
      <dgm:t>
        <a:bodyPr/>
        <a:lstStyle/>
        <a:p>
          <a:endParaRPr lang="ru-RU"/>
        </a:p>
      </dgm:t>
    </dgm:pt>
    <dgm:pt modelId="{372B25B3-30A2-42E0-8915-C28BE7FBD024}" type="pres">
      <dgm:prSet presAssocID="{4CAAF365-1213-45E9-A7B2-A93945BE27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03C928-A8E2-40BD-A185-85C0758BCDC9}" type="pres">
      <dgm:prSet presAssocID="{4C362D5D-6FF1-43D8-BED6-EBD26988C5BA}" presName="parentLin" presStyleCnt="0"/>
      <dgm:spPr/>
    </dgm:pt>
    <dgm:pt modelId="{DA5F6565-7097-44E0-A121-7B894FC25798}" type="pres">
      <dgm:prSet presAssocID="{4C362D5D-6FF1-43D8-BED6-EBD26988C5B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DBCD162-73CE-4BA7-A4E1-7263979987D6}" type="pres">
      <dgm:prSet presAssocID="{4C362D5D-6FF1-43D8-BED6-EBD26988C5B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BD8BB-6E78-4266-8A2C-1A463704C7D4}" type="pres">
      <dgm:prSet presAssocID="{4C362D5D-6FF1-43D8-BED6-EBD26988C5BA}" presName="negativeSpace" presStyleCnt="0"/>
      <dgm:spPr/>
    </dgm:pt>
    <dgm:pt modelId="{4E8471D0-B89C-4F42-B077-ACCAB0197774}" type="pres">
      <dgm:prSet presAssocID="{4C362D5D-6FF1-43D8-BED6-EBD26988C5BA}" presName="childText" presStyleLbl="conFgAcc1" presStyleIdx="0" presStyleCnt="3">
        <dgm:presLayoutVars>
          <dgm:bulletEnabled val="1"/>
        </dgm:presLayoutVars>
      </dgm:prSet>
      <dgm:spPr/>
    </dgm:pt>
    <dgm:pt modelId="{483F37A3-A211-4CFD-B137-748976AFF696}" type="pres">
      <dgm:prSet presAssocID="{3EDEB8D9-249E-4651-B103-EDE28A6A80FB}" presName="spaceBetweenRectangles" presStyleCnt="0"/>
      <dgm:spPr/>
    </dgm:pt>
    <dgm:pt modelId="{34CE498A-0A1D-4073-A6A9-AB5AD9EA9902}" type="pres">
      <dgm:prSet presAssocID="{4C6FEA31-CC9E-4FA7-B67C-5775A8FEC66E}" presName="parentLin" presStyleCnt="0"/>
      <dgm:spPr/>
    </dgm:pt>
    <dgm:pt modelId="{04FD8B37-62D5-42E6-A4DC-83FA5AACC063}" type="pres">
      <dgm:prSet presAssocID="{4C6FEA31-CC9E-4FA7-B67C-5775A8FEC66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AF8603F-63C3-4700-B913-FED97BCAE9EC}" type="pres">
      <dgm:prSet presAssocID="{4C6FEA31-CC9E-4FA7-B67C-5775A8FEC66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C9BAA-CCBA-439F-8F42-CE0FDA0C566E}" type="pres">
      <dgm:prSet presAssocID="{4C6FEA31-CC9E-4FA7-B67C-5775A8FEC66E}" presName="negativeSpace" presStyleCnt="0"/>
      <dgm:spPr/>
    </dgm:pt>
    <dgm:pt modelId="{18AFF6E1-D349-4005-85D6-5E05339A4D2B}" type="pres">
      <dgm:prSet presAssocID="{4C6FEA31-CC9E-4FA7-B67C-5775A8FEC66E}" presName="childText" presStyleLbl="conFgAcc1" presStyleIdx="1" presStyleCnt="3">
        <dgm:presLayoutVars>
          <dgm:bulletEnabled val="1"/>
        </dgm:presLayoutVars>
      </dgm:prSet>
      <dgm:spPr/>
    </dgm:pt>
    <dgm:pt modelId="{B51E772A-6D99-4BDE-874C-0C548D0032DD}" type="pres">
      <dgm:prSet presAssocID="{36F9E25C-560D-4234-A725-C61F69C0083A}" presName="spaceBetweenRectangles" presStyleCnt="0"/>
      <dgm:spPr/>
    </dgm:pt>
    <dgm:pt modelId="{BA7C1378-407E-4BD6-BB75-08286BD441BE}" type="pres">
      <dgm:prSet presAssocID="{EA1677FC-AF6D-4A2B-8ED2-9CD5FB6886D1}" presName="parentLin" presStyleCnt="0"/>
      <dgm:spPr/>
    </dgm:pt>
    <dgm:pt modelId="{203BA666-20CD-499E-902C-4D6D6172312B}" type="pres">
      <dgm:prSet presAssocID="{EA1677FC-AF6D-4A2B-8ED2-9CD5FB6886D1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143C2B9-3BB2-49C2-82BA-BA11ED451D6A}" type="pres">
      <dgm:prSet presAssocID="{EA1677FC-AF6D-4A2B-8ED2-9CD5FB6886D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3791A-295E-40D6-A0D3-135DBF4B6EFD}" type="pres">
      <dgm:prSet presAssocID="{EA1677FC-AF6D-4A2B-8ED2-9CD5FB6886D1}" presName="negativeSpace" presStyleCnt="0"/>
      <dgm:spPr/>
    </dgm:pt>
    <dgm:pt modelId="{90A0CCB8-2B35-4B51-8C2B-B35AB5CD02D9}" type="pres">
      <dgm:prSet presAssocID="{EA1677FC-AF6D-4A2B-8ED2-9CD5FB6886D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2B2DFA9-829C-4D23-80D9-77C27EA51704}" srcId="{4CAAF365-1213-45E9-A7B2-A93945BE2746}" destId="{EA1677FC-AF6D-4A2B-8ED2-9CD5FB6886D1}" srcOrd="2" destOrd="0" parTransId="{EED615C7-E2B3-4012-8696-B79164D13DFA}" sibTransId="{C110E6E5-61B6-48B2-904C-A03D4F7B86AE}"/>
    <dgm:cxn modelId="{FF878D18-486F-42BC-AB1C-E7506ABAEC09}" type="presOf" srcId="{EA1677FC-AF6D-4A2B-8ED2-9CD5FB6886D1}" destId="{203BA666-20CD-499E-902C-4D6D6172312B}" srcOrd="0" destOrd="0" presId="urn:microsoft.com/office/officeart/2005/8/layout/list1"/>
    <dgm:cxn modelId="{53872650-43B6-4451-8FFA-E7EBD8F03BA8}" type="presOf" srcId="{4C6FEA31-CC9E-4FA7-B67C-5775A8FEC66E}" destId="{04FD8B37-62D5-42E6-A4DC-83FA5AACC063}" srcOrd="0" destOrd="0" presId="urn:microsoft.com/office/officeart/2005/8/layout/list1"/>
    <dgm:cxn modelId="{92B099DD-4155-4EAD-B55F-6819D5DA1145}" srcId="{4CAAF365-1213-45E9-A7B2-A93945BE2746}" destId="{4C362D5D-6FF1-43D8-BED6-EBD26988C5BA}" srcOrd="0" destOrd="0" parTransId="{224BA0C5-9C58-467E-97DB-1CC4E244D43E}" sibTransId="{3EDEB8D9-249E-4651-B103-EDE28A6A80FB}"/>
    <dgm:cxn modelId="{094591B6-32CD-4B13-9F6F-7DC9B29B9544}" type="presOf" srcId="{EA1677FC-AF6D-4A2B-8ED2-9CD5FB6886D1}" destId="{5143C2B9-3BB2-49C2-82BA-BA11ED451D6A}" srcOrd="1" destOrd="0" presId="urn:microsoft.com/office/officeart/2005/8/layout/list1"/>
    <dgm:cxn modelId="{74FDF01D-D582-4C9F-88A2-360FE5DEF036}" type="presOf" srcId="{4C362D5D-6FF1-43D8-BED6-EBD26988C5BA}" destId="{5DBCD162-73CE-4BA7-A4E1-7263979987D6}" srcOrd="1" destOrd="0" presId="urn:microsoft.com/office/officeart/2005/8/layout/list1"/>
    <dgm:cxn modelId="{A267E5CE-1D29-4347-A04E-56E39E93959E}" srcId="{4CAAF365-1213-45E9-A7B2-A93945BE2746}" destId="{4C6FEA31-CC9E-4FA7-B67C-5775A8FEC66E}" srcOrd="1" destOrd="0" parTransId="{AEE851A7-893D-4B43-809F-199CA76E067F}" sibTransId="{36F9E25C-560D-4234-A725-C61F69C0083A}"/>
    <dgm:cxn modelId="{88C7C778-3189-4B2C-AD3A-C198FAB7228A}" type="presOf" srcId="{4C362D5D-6FF1-43D8-BED6-EBD26988C5BA}" destId="{DA5F6565-7097-44E0-A121-7B894FC25798}" srcOrd="0" destOrd="0" presId="urn:microsoft.com/office/officeart/2005/8/layout/list1"/>
    <dgm:cxn modelId="{D2F6E673-F506-4D64-A7FF-CEC44F2FB2FA}" type="presOf" srcId="{4CAAF365-1213-45E9-A7B2-A93945BE2746}" destId="{372B25B3-30A2-42E0-8915-C28BE7FBD024}" srcOrd="0" destOrd="0" presId="urn:microsoft.com/office/officeart/2005/8/layout/list1"/>
    <dgm:cxn modelId="{90E594E4-5CFA-4A9B-8851-FD0BCF2CA3AC}" type="presOf" srcId="{4C6FEA31-CC9E-4FA7-B67C-5775A8FEC66E}" destId="{DAF8603F-63C3-4700-B913-FED97BCAE9EC}" srcOrd="1" destOrd="0" presId="urn:microsoft.com/office/officeart/2005/8/layout/list1"/>
    <dgm:cxn modelId="{9C5DF8B7-F8FB-4E7E-9807-A727A45647BC}" type="presParOf" srcId="{372B25B3-30A2-42E0-8915-C28BE7FBD024}" destId="{E203C928-A8E2-40BD-A185-85C0758BCDC9}" srcOrd="0" destOrd="0" presId="urn:microsoft.com/office/officeart/2005/8/layout/list1"/>
    <dgm:cxn modelId="{60D93756-06CA-4C32-972E-3AC128927AB0}" type="presParOf" srcId="{E203C928-A8E2-40BD-A185-85C0758BCDC9}" destId="{DA5F6565-7097-44E0-A121-7B894FC25798}" srcOrd="0" destOrd="0" presId="urn:microsoft.com/office/officeart/2005/8/layout/list1"/>
    <dgm:cxn modelId="{0D215B96-36D9-4D57-ACDC-0380B2B9C81A}" type="presParOf" srcId="{E203C928-A8E2-40BD-A185-85C0758BCDC9}" destId="{5DBCD162-73CE-4BA7-A4E1-7263979987D6}" srcOrd="1" destOrd="0" presId="urn:microsoft.com/office/officeart/2005/8/layout/list1"/>
    <dgm:cxn modelId="{6E3BECC5-5F82-471C-9171-722C2AD33945}" type="presParOf" srcId="{372B25B3-30A2-42E0-8915-C28BE7FBD024}" destId="{808BD8BB-6E78-4266-8A2C-1A463704C7D4}" srcOrd="1" destOrd="0" presId="urn:microsoft.com/office/officeart/2005/8/layout/list1"/>
    <dgm:cxn modelId="{D45972C9-A3C2-472D-B4B7-9E6007126CCF}" type="presParOf" srcId="{372B25B3-30A2-42E0-8915-C28BE7FBD024}" destId="{4E8471D0-B89C-4F42-B077-ACCAB0197774}" srcOrd="2" destOrd="0" presId="urn:microsoft.com/office/officeart/2005/8/layout/list1"/>
    <dgm:cxn modelId="{3284A55C-F0F8-4393-BCB3-736687AEFB24}" type="presParOf" srcId="{372B25B3-30A2-42E0-8915-C28BE7FBD024}" destId="{483F37A3-A211-4CFD-B137-748976AFF696}" srcOrd="3" destOrd="0" presId="urn:microsoft.com/office/officeart/2005/8/layout/list1"/>
    <dgm:cxn modelId="{19F0AB9D-708B-4DD8-8EF6-EE0C7EE4B0D9}" type="presParOf" srcId="{372B25B3-30A2-42E0-8915-C28BE7FBD024}" destId="{34CE498A-0A1D-4073-A6A9-AB5AD9EA9902}" srcOrd="4" destOrd="0" presId="urn:microsoft.com/office/officeart/2005/8/layout/list1"/>
    <dgm:cxn modelId="{DCF91B7C-8F50-4E84-B778-7E9E81A042B7}" type="presParOf" srcId="{34CE498A-0A1D-4073-A6A9-AB5AD9EA9902}" destId="{04FD8B37-62D5-42E6-A4DC-83FA5AACC063}" srcOrd="0" destOrd="0" presId="urn:microsoft.com/office/officeart/2005/8/layout/list1"/>
    <dgm:cxn modelId="{7C48A4B7-5624-4ACB-A652-2D3D7FB9B45C}" type="presParOf" srcId="{34CE498A-0A1D-4073-A6A9-AB5AD9EA9902}" destId="{DAF8603F-63C3-4700-B913-FED97BCAE9EC}" srcOrd="1" destOrd="0" presId="urn:microsoft.com/office/officeart/2005/8/layout/list1"/>
    <dgm:cxn modelId="{60DD4022-1504-428D-9F31-3B33D8065850}" type="presParOf" srcId="{372B25B3-30A2-42E0-8915-C28BE7FBD024}" destId="{8EEC9BAA-CCBA-439F-8F42-CE0FDA0C566E}" srcOrd="5" destOrd="0" presId="urn:microsoft.com/office/officeart/2005/8/layout/list1"/>
    <dgm:cxn modelId="{2C9373A4-B867-45E3-AAD5-5A65AAE43E21}" type="presParOf" srcId="{372B25B3-30A2-42E0-8915-C28BE7FBD024}" destId="{18AFF6E1-D349-4005-85D6-5E05339A4D2B}" srcOrd="6" destOrd="0" presId="urn:microsoft.com/office/officeart/2005/8/layout/list1"/>
    <dgm:cxn modelId="{AC1D4AAF-AAF5-4D3D-9F63-69251A24738E}" type="presParOf" srcId="{372B25B3-30A2-42E0-8915-C28BE7FBD024}" destId="{B51E772A-6D99-4BDE-874C-0C548D0032DD}" srcOrd="7" destOrd="0" presId="urn:microsoft.com/office/officeart/2005/8/layout/list1"/>
    <dgm:cxn modelId="{A587CF6B-6F58-42CE-957D-E8E25C7925BF}" type="presParOf" srcId="{372B25B3-30A2-42E0-8915-C28BE7FBD024}" destId="{BA7C1378-407E-4BD6-BB75-08286BD441BE}" srcOrd="8" destOrd="0" presId="urn:microsoft.com/office/officeart/2005/8/layout/list1"/>
    <dgm:cxn modelId="{D05067AB-DF8B-477D-A2A0-7431BFA92AA6}" type="presParOf" srcId="{BA7C1378-407E-4BD6-BB75-08286BD441BE}" destId="{203BA666-20CD-499E-902C-4D6D6172312B}" srcOrd="0" destOrd="0" presId="urn:microsoft.com/office/officeart/2005/8/layout/list1"/>
    <dgm:cxn modelId="{CBBD362E-8A40-49D6-B789-DBA81973D2F3}" type="presParOf" srcId="{BA7C1378-407E-4BD6-BB75-08286BD441BE}" destId="{5143C2B9-3BB2-49C2-82BA-BA11ED451D6A}" srcOrd="1" destOrd="0" presId="urn:microsoft.com/office/officeart/2005/8/layout/list1"/>
    <dgm:cxn modelId="{E0799BB1-9CE4-430B-9418-3902219389E3}" type="presParOf" srcId="{372B25B3-30A2-42E0-8915-C28BE7FBD024}" destId="{5C53791A-295E-40D6-A0D3-135DBF4B6EFD}" srcOrd="9" destOrd="0" presId="urn:microsoft.com/office/officeart/2005/8/layout/list1"/>
    <dgm:cxn modelId="{9A251403-BAA5-4C4D-8131-A5EC58120C01}" type="presParOf" srcId="{372B25B3-30A2-42E0-8915-C28BE7FBD024}" destId="{90A0CCB8-2B35-4B51-8C2B-B35AB5CD02D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8C559F4-728D-4ED3-B306-8AD6FB4AA089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FE7FD1-398A-4744-8A22-2240E048E7C7}">
      <dgm:prSet phldrT="[Текст]"/>
      <dgm:spPr/>
      <dgm:t>
        <a:bodyPr/>
        <a:lstStyle/>
        <a:p>
          <a:r>
            <a:rPr lang="ru-RU" b="1" dirty="0"/>
            <a:t>Объяснение супердохода</a:t>
          </a:r>
        </a:p>
      </dgm:t>
    </dgm:pt>
    <dgm:pt modelId="{B9A078E3-A149-4A81-B730-00EC13390D0F}" type="parTrans" cxnId="{01D27352-5673-45CE-B24E-1EE1C0E21A68}">
      <dgm:prSet/>
      <dgm:spPr/>
      <dgm:t>
        <a:bodyPr/>
        <a:lstStyle/>
        <a:p>
          <a:endParaRPr lang="ru-RU"/>
        </a:p>
      </dgm:t>
    </dgm:pt>
    <dgm:pt modelId="{CA65E5A4-60AE-4985-9A2C-14BE1016DFFF}" type="sibTrans" cxnId="{01D27352-5673-45CE-B24E-1EE1C0E21A68}">
      <dgm:prSet/>
      <dgm:spPr/>
      <dgm:t>
        <a:bodyPr/>
        <a:lstStyle/>
        <a:p>
          <a:endParaRPr lang="ru-RU"/>
        </a:p>
      </dgm:t>
    </dgm:pt>
    <dgm:pt modelId="{5F52279E-2E5B-4D13-ABA1-74621FDDDC8A}">
      <dgm:prSet phldrT="[Текст]"/>
      <dgm:spPr/>
      <dgm:t>
        <a:bodyPr/>
        <a:lstStyle/>
        <a:p>
          <a:r>
            <a:rPr lang="ru-RU" b="1" dirty="0"/>
            <a:t>Для «удлинения» истории пирамиды (</a:t>
          </a:r>
          <a:r>
            <a:rPr lang="en-US" b="1" dirty="0"/>
            <a:t>ICO)</a:t>
          </a:r>
          <a:endParaRPr lang="ru-RU" b="1" dirty="0"/>
        </a:p>
      </dgm:t>
    </dgm:pt>
    <dgm:pt modelId="{20E19349-FCA8-4FAC-90A1-F0AE4DE592D1}" type="parTrans" cxnId="{8AADAA09-4976-46B9-9354-F0B2C545AC7C}">
      <dgm:prSet/>
      <dgm:spPr/>
      <dgm:t>
        <a:bodyPr/>
        <a:lstStyle/>
        <a:p>
          <a:endParaRPr lang="ru-RU"/>
        </a:p>
      </dgm:t>
    </dgm:pt>
    <dgm:pt modelId="{8675C11A-C948-4CB1-B220-387E83ED5A81}" type="sibTrans" cxnId="{8AADAA09-4976-46B9-9354-F0B2C545AC7C}">
      <dgm:prSet/>
      <dgm:spPr/>
      <dgm:t>
        <a:bodyPr/>
        <a:lstStyle/>
        <a:p>
          <a:endParaRPr lang="ru-RU"/>
        </a:p>
      </dgm:t>
    </dgm:pt>
    <dgm:pt modelId="{41F2CD5E-703B-454B-87C3-7529C7CF23DD}">
      <dgm:prSet phldrT="[Текст]"/>
      <dgm:spPr/>
      <dgm:t>
        <a:bodyPr/>
        <a:lstStyle/>
        <a:p>
          <a:r>
            <a:rPr lang="ru-RU" b="1" dirty="0"/>
            <a:t>Возможности ценовых манипуляций на бирже для создания ажиотажа </a:t>
          </a:r>
        </a:p>
      </dgm:t>
    </dgm:pt>
    <dgm:pt modelId="{2832FB25-7A16-48EB-9F19-A8C63029A21F}" type="parTrans" cxnId="{54911F62-0F24-4E22-8A80-EB0D00EE264E}">
      <dgm:prSet/>
      <dgm:spPr/>
      <dgm:t>
        <a:bodyPr/>
        <a:lstStyle/>
        <a:p>
          <a:endParaRPr lang="ru-RU"/>
        </a:p>
      </dgm:t>
    </dgm:pt>
    <dgm:pt modelId="{894C7C71-BD47-47CE-92D9-4108DA9C6672}" type="sibTrans" cxnId="{54911F62-0F24-4E22-8A80-EB0D00EE264E}">
      <dgm:prSet/>
      <dgm:spPr/>
      <dgm:t>
        <a:bodyPr/>
        <a:lstStyle/>
        <a:p>
          <a:endParaRPr lang="ru-RU"/>
        </a:p>
      </dgm:t>
    </dgm:pt>
    <dgm:pt modelId="{574B8875-767E-478A-9BBC-45479043EE61}" type="pres">
      <dgm:prSet presAssocID="{48C559F4-728D-4ED3-B306-8AD6FB4AA089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8CD92700-D488-4DCB-B22A-81BC80AAF1C9}" type="pres">
      <dgm:prSet presAssocID="{48C559F4-728D-4ED3-B306-8AD6FB4AA089}" presName="pyramid" presStyleLbl="node1" presStyleIdx="0" presStyleCnt="1" custLinFactNeighborX="-63027" custLinFactNeighborY="3459"/>
      <dgm:spPr>
        <a:solidFill>
          <a:schemeClr val="accent2">
            <a:lumMod val="75000"/>
          </a:schemeClr>
        </a:solidFill>
      </dgm:spPr>
    </dgm:pt>
    <dgm:pt modelId="{9ADA1E8C-EDF5-484E-AAD2-193075A35172}" type="pres">
      <dgm:prSet presAssocID="{48C559F4-728D-4ED3-B306-8AD6FB4AA089}" presName="theList" presStyleCnt="0"/>
      <dgm:spPr/>
    </dgm:pt>
    <dgm:pt modelId="{2E41A03B-CF2E-47DE-A183-3AEA3FE814ED}" type="pres">
      <dgm:prSet presAssocID="{FCFE7FD1-398A-4744-8A22-2240E048E7C7}" presName="aNode" presStyleLbl="fgAcc1" presStyleIdx="0" presStyleCnt="3" custScaleX="1703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44F899-AB9E-4DA4-858F-DD74C5FBA5D0}" type="pres">
      <dgm:prSet presAssocID="{FCFE7FD1-398A-4744-8A22-2240E048E7C7}" presName="aSpace" presStyleCnt="0"/>
      <dgm:spPr/>
    </dgm:pt>
    <dgm:pt modelId="{D73F514D-D445-4A16-9E80-7E06A3D71902}" type="pres">
      <dgm:prSet presAssocID="{5F52279E-2E5B-4D13-ABA1-74621FDDDC8A}" presName="aNode" presStyleLbl="fgAcc1" presStyleIdx="1" presStyleCnt="3" custScaleX="178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039DF3-CEE7-42E1-AE2C-A75703E98A97}" type="pres">
      <dgm:prSet presAssocID="{5F52279E-2E5B-4D13-ABA1-74621FDDDC8A}" presName="aSpace" presStyleCnt="0"/>
      <dgm:spPr/>
    </dgm:pt>
    <dgm:pt modelId="{1432E094-00BF-452E-802A-56E0B593D357}" type="pres">
      <dgm:prSet presAssocID="{41F2CD5E-703B-454B-87C3-7529C7CF23DD}" presName="aNode" presStyleLbl="fgAcc1" presStyleIdx="2" presStyleCnt="3" custScaleX="237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855334-DE7B-4137-8254-D39F158A2F42}" type="pres">
      <dgm:prSet presAssocID="{41F2CD5E-703B-454B-87C3-7529C7CF23DD}" presName="aSpace" presStyleCnt="0"/>
      <dgm:spPr/>
    </dgm:pt>
  </dgm:ptLst>
  <dgm:cxnLst>
    <dgm:cxn modelId="{2ABC417B-523D-4961-863C-878A5D325B88}" type="presOf" srcId="{5F52279E-2E5B-4D13-ABA1-74621FDDDC8A}" destId="{D73F514D-D445-4A16-9E80-7E06A3D71902}" srcOrd="0" destOrd="0" presId="urn:microsoft.com/office/officeart/2005/8/layout/pyramid2"/>
    <dgm:cxn modelId="{70E356E8-21E4-4239-BCF0-ED37D2C6E8A5}" type="presOf" srcId="{48C559F4-728D-4ED3-B306-8AD6FB4AA089}" destId="{574B8875-767E-478A-9BBC-45479043EE61}" srcOrd="0" destOrd="0" presId="urn:microsoft.com/office/officeart/2005/8/layout/pyramid2"/>
    <dgm:cxn modelId="{05188B58-8ED6-4267-A7CA-8CC8BE50B2A5}" type="presOf" srcId="{FCFE7FD1-398A-4744-8A22-2240E048E7C7}" destId="{2E41A03B-CF2E-47DE-A183-3AEA3FE814ED}" srcOrd="0" destOrd="0" presId="urn:microsoft.com/office/officeart/2005/8/layout/pyramid2"/>
    <dgm:cxn modelId="{8AADAA09-4976-46B9-9354-F0B2C545AC7C}" srcId="{48C559F4-728D-4ED3-B306-8AD6FB4AA089}" destId="{5F52279E-2E5B-4D13-ABA1-74621FDDDC8A}" srcOrd="1" destOrd="0" parTransId="{20E19349-FCA8-4FAC-90A1-F0AE4DE592D1}" sibTransId="{8675C11A-C948-4CB1-B220-387E83ED5A81}"/>
    <dgm:cxn modelId="{04E60C10-DEE1-4502-84CA-DC67AAB535E4}" type="presOf" srcId="{41F2CD5E-703B-454B-87C3-7529C7CF23DD}" destId="{1432E094-00BF-452E-802A-56E0B593D357}" srcOrd="0" destOrd="0" presId="urn:microsoft.com/office/officeart/2005/8/layout/pyramid2"/>
    <dgm:cxn modelId="{01D27352-5673-45CE-B24E-1EE1C0E21A68}" srcId="{48C559F4-728D-4ED3-B306-8AD6FB4AA089}" destId="{FCFE7FD1-398A-4744-8A22-2240E048E7C7}" srcOrd="0" destOrd="0" parTransId="{B9A078E3-A149-4A81-B730-00EC13390D0F}" sibTransId="{CA65E5A4-60AE-4985-9A2C-14BE1016DFFF}"/>
    <dgm:cxn modelId="{54911F62-0F24-4E22-8A80-EB0D00EE264E}" srcId="{48C559F4-728D-4ED3-B306-8AD6FB4AA089}" destId="{41F2CD5E-703B-454B-87C3-7529C7CF23DD}" srcOrd="2" destOrd="0" parTransId="{2832FB25-7A16-48EB-9F19-A8C63029A21F}" sibTransId="{894C7C71-BD47-47CE-92D9-4108DA9C6672}"/>
    <dgm:cxn modelId="{3402C725-05AE-4796-BA9B-EE6F9A39BD18}" type="presParOf" srcId="{574B8875-767E-478A-9BBC-45479043EE61}" destId="{8CD92700-D488-4DCB-B22A-81BC80AAF1C9}" srcOrd="0" destOrd="0" presId="urn:microsoft.com/office/officeart/2005/8/layout/pyramid2"/>
    <dgm:cxn modelId="{EE0D3A13-9B1A-4402-87AA-FE1F01515EC4}" type="presParOf" srcId="{574B8875-767E-478A-9BBC-45479043EE61}" destId="{9ADA1E8C-EDF5-484E-AAD2-193075A35172}" srcOrd="1" destOrd="0" presId="urn:microsoft.com/office/officeart/2005/8/layout/pyramid2"/>
    <dgm:cxn modelId="{E4774C3D-DA66-4A47-89B7-D6A2640D936A}" type="presParOf" srcId="{9ADA1E8C-EDF5-484E-AAD2-193075A35172}" destId="{2E41A03B-CF2E-47DE-A183-3AEA3FE814ED}" srcOrd="0" destOrd="0" presId="urn:microsoft.com/office/officeart/2005/8/layout/pyramid2"/>
    <dgm:cxn modelId="{A2EEA5AE-5905-473C-8716-0D9E4639904A}" type="presParOf" srcId="{9ADA1E8C-EDF5-484E-AAD2-193075A35172}" destId="{8C44F899-AB9E-4DA4-858F-DD74C5FBA5D0}" srcOrd="1" destOrd="0" presId="urn:microsoft.com/office/officeart/2005/8/layout/pyramid2"/>
    <dgm:cxn modelId="{3AFE4C19-B416-4D0A-9F8C-0C8134CD3B23}" type="presParOf" srcId="{9ADA1E8C-EDF5-484E-AAD2-193075A35172}" destId="{D73F514D-D445-4A16-9E80-7E06A3D71902}" srcOrd="2" destOrd="0" presId="urn:microsoft.com/office/officeart/2005/8/layout/pyramid2"/>
    <dgm:cxn modelId="{5C5D6BD9-2AF1-4B0A-9F1E-4636374FBF96}" type="presParOf" srcId="{9ADA1E8C-EDF5-484E-AAD2-193075A35172}" destId="{B6039DF3-CEE7-42E1-AE2C-A75703E98A97}" srcOrd="3" destOrd="0" presId="urn:microsoft.com/office/officeart/2005/8/layout/pyramid2"/>
    <dgm:cxn modelId="{684B2556-A1F9-4687-A45E-46A5F16A9941}" type="presParOf" srcId="{9ADA1E8C-EDF5-484E-AAD2-193075A35172}" destId="{1432E094-00BF-452E-802A-56E0B593D357}" srcOrd="4" destOrd="0" presId="urn:microsoft.com/office/officeart/2005/8/layout/pyramid2"/>
    <dgm:cxn modelId="{92F34D6D-B58B-4288-81B8-ACBC398E5C00}" type="presParOf" srcId="{9ADA1E8C-EDF5-484E-AAD2-193075A35172}" destId="{DF855334-DE7B-4137-8254-D39F158A2F4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106121-B0CE-4D6B-BF4D-532A359FF3E2}" type="doc">
      <dgm:prSet loTypeId="urn:microsoft.com/office/officeart/2005/8/layout/radial4" loCatId="relationship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6A247E3C-EB6F-469D-A426-32BF8CBAB746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1800" b="1" dirty="0"/>
            <a:t>Распространить нормы закона «О защите прав потребителей» на розничные услуги в сфере </a:t>
          </a:r>
          <a:r>
            <a:rPr lang="ru-RU" sz="1800" b="1" dirty="0" err="1"/>
            <a:t>криптоторговли</a:t>
          </a:r>
          <a:r>
            <a:rPr lang="ru-RU" sz="1800" b="1" dirty="0"/>
            <a:t> и </a:t>
          </a:r>
          <a:r>
            <a:rPr lang="ru-RU" sz="1800" b="1" dirty="0" err="1"/>
            <a:t>криптоинвестиций</a:t>
          </a:r>
          <a:endParaRPr lang="ru-RU" sz="1800" b="1" dirty="0"/>
        </a:p>
      </dgm:t>
    </dgm:pt>
    <dgm:pt modelId="{981F4E15-5AC6-4E05-B24B-37DECF72B026}" type="parTrans" cxnId="{A6C31E53-4514-49C9-8EB4-5101B6A27922}">
      <dgm:prSet/>
      <dgm:spPr/>
      <dgm:t>
        <a:bodyPr/>
        <a:lstStyle/>
        <a:p>
          <a:endParaRPr lang="ru-RU"/>
        </a:p>
      </dgm:t>
    </dgm:pt>
    <dgm:pt modelId="{369725D2-DC2E-4B5B-8BB0-1921CEB8635D}" type="sibTrans" cxnId="{A6C31E53-4514-49C9-8EB4-5101B6A27922}">
      <dgm:prSet/>
      <dgm:spPr/>
      <dgm:t>
        <a:bodyPr/>
        <a:lstStyle/>
        <a:p>
          <a:endParaRPr lang="ru-RU"/>
        </a:p>
      </dgm:t>
    </dgm:pt>
    <dgm:pt modelId="{0BB9FE56-4736-4C93-83DF-72995532E3E7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/>
            <a:t>У большинства </a:t>
          </a:r>
          <a:r>
            <a:rPr lang="ru-RU" sz="1800" b="1" dirty="0" err="1"/>
            <a:t>криптопроектов</a:t>
          </a:r>
          <a:r>
            <a:rPr lang="ru-RU" sz="1800" b="1" dirty="0"/>
            <a:t> целевая  аудитория это население </a:t>
          </a:r>
        </a:p>
      </dgm:t>
    </dgm:pt>
    <dgm:pt modelId="{BAE6131D-5D98-429E-A785-DFB74F80BCEF}" type="parTrans" cxnId="{85AAC4C3-DCAA-4DF0-BF29-00D320796C0A}">
      <dgm:prSet/>
      <dgm:spPr/>
      <dgm:t>
        <a:bodyPr/>
        <a:lstStyle/>
        <a:p>
          <a:endParaRPr lang="ru-RU"/>
        </a:p>
      </dgm:t>
    </dgm:pt>
    <dgm:pt modelId="{AA0CB7B8-FD69-4E75-B3D0-8BE588206977}" type="sibTrans" cxnId="{85AAC4C3-DCAA-4DF0-BF29-00D320796C0A}">
      <dgm:prSet/>
      <dgm:spPr/>
      <dgm:t>
        <a:bodyPr/>
        <a:lstStyle/>
        <a:p>
          <a:endParaRPr lang="ru-RU"/>
        </a:p>
      </dgm:t>
    </dgm:pt>
    <dgm:pt modelId="{959A7B6A-1402-47B7-8109-9C027C217D42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/>
            <a:t>Основные риски для потребителей  не рыночные, они связаны с институтами инфраструктуры</a:t>
          </a:r>
        </a:p>
      </dgm:t>
    </dgm:pt>
    <dgm:pt modelId="{1D5A51DF-6193-4219-B354-C24545D4F413}" type="parTrans" cxnId="{C2C17CA8-62FC-4102-ADA0-91D1FCFF0EE7}">
      <dgm:prSet/>
      <dgm:spPr/>
      <dgm:t>
        <a:bodyPr/>
        <a:lstStyle/>
        <a:p>
          <a:endParaRPr lang="ru-RU"/>
        </a:p>
      </dgm:t>
    </dgm:pt>
    <dgm:pt modelId="{C1F8DA13-D270-454F-85C2-6DA1FCA8309A}" type="sibTrans" cxnId="{C2C17CA8-62FC-4102-ADA0-91D1FCFF0EE7}">
      <dgm:prSet/>
      <dgm:spPr/>
      <dgm:t>
        <a:bodyPr/>
        <a:lstStyle/>
        <a:p>
          <a:endParaRPr lang="ru-RU"/>
        </a:p>
      </dgm:t>
    </dgm:pt>
    <dgm:pt modelId="{69118825-160B-4959-BCEB-AE9314605F97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/>
            <a:t>Крайне низкое понимание  природы цифровой реальности потребителями</a:t>
          </a:r>
        </a:p>
      </dgm:t>
    </dgm:pt>
    <dgm:pt modelId="{ED3CD0D4-0AE3-4FDB-A4FB-723EAD4637CF}" type="parTrans" cxnId="{976CF9EF-F8E3-4F97-8C1B-629BC8D02A07}">
      <dgm:prSet/>
      <dgm:spPr/>
      <dgm:t>
        <a:bodyPr/>
        <a:lstStyle/>
        <a:p>
          <a:endParaRPr lang="ru-RU"/>
        </a:p>
      </dgm:t>
    </dgm:pt>
    <dgm:pt modelId="{C5D83F3B-189F-4259-B1E7-2EF7032F0B71}" type="sibTrans" cxnId="{976CF9EF-F8E3-4F97-8C1B-629BC8D02A07}">
      <dgm:prSet/>
      <dgm:spPr/>
      <dgm:t>
        <a:bodyPr/>
        <a:lstStyle/>
        <a:p>
          <a:endParaRPr lang="ru-RU"/>
        </a:p>
      </dgm:t>
    </dgm:pt>
    <dgm:pt modelId="{E5E6555F-F54A-4D52-9A01-D475022BFC42}" type="pres">
      <dgm:prSet presAssocID="{36106121-B0CE-4D6B-BF4D-532A359FF3E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9347DA-1C1D-4BB5-B4C3-F5626AD8D7D6}" type="pres">
      <dgm:prSet presAssocID="{6A247E3C-EB6F-469D-A426-32BF8CBAB746}" presName="centerShape" presStyleLbl="node0" presStyleIdx="0" presStyleCnt="1" custScaleX="181296"/>
      <dgm:spPr/>
      <dgm:t>
        <a:bodyPr/>
        <a:lstStyle/>
        <a:p>
          <a:endParaRPr lang="ru-RU"/>
        </a:p>
      </dgm:t>
    </dgm:pt>
    <dgm:pt modelId="{9E67BB8E-267C-49FB-BC3F-2D54CE3A4F82}" type="pres">
      <dgm:prSet presAssocID="{BAE6131D-5D98-429E-A785-DFB74F80BCEF}" presName="parTrans" presStyleLbl="bgSibTrans2D1" presStyleIdx="0" presStyleCnt="3" custScaleX="118019"/>
      <dgm:spPr/>
      <dgm:t>
        <a:bodyPr/>
        <a:lstStyle/>
        <a:p>
          <a:endParaRPr lang="ru-RU"/>
        </a:p>
      </dgm:t>
    </dgm:pt>
    <dgm:pt modelId="{4487ABBB-382F-402B-806A-4B6E01C914FB}" type="pres">
      <dgm:prSet presAssocID="{0BB9FE56-4736-4C93-83DF-72995532E3E7}" presName="node" presStyleLbl="node1" presStyleIdx="0" presStyleCnt="3" custRadScaleRad="110259" custRadScaleInc="3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C7E20-5363-4E39-840E-DFC8C907E84E}" type="pres">
      <dgm:prSet presAssocID="{1D5A51DF-6193-4219-B354-C24545D4F413}" presName="parTrans" presStyleLbl="bgSibTrans2D1" presStyleIdx="1" presStyleCnt="3" custScaleX="115669"/>
      <dgm:spPr/>
      <dgm:t>
        <a:bodyPr/>
        <a:lstStyle/>
        <a:p>
          <a:endParaRPr lang="ru-RU"/>
        </a:p>
      </dgm:t>
    </dgm:pt>
    <dgm:pt modelId="{093BE8D6-1F07-4227-ADE5-497008B67219}" type="pres">
      <dgm:prSet presAssocID="{959A7B6A-1402-47B7-8109-9C027C217D4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7C3E20-4AC0-4816-A097-F1453091DAE2}" type="pres">
      <dgm:prSet presAssocID="{ED3CD0D4-0AE3-4FDB-A4FB-723EAD4637CF}" presName="parTrans" presStyleLbl="bgSibTrans2D1" presStyleIdx="2" presStyleCnt="3" custScaleX="111393"/>
      <dgm:spPr/>
      <dgm:t>
        <a:bodyPr/>
        <a:lstStyle/>
        <a:p>
          <a:endParaRPr lang="ru-RU"/>
        </a:p>
      </dgm:t>
    </dgm:pt>
    <dgm:pt modelId="{996CB982-13D0-4DBC-8496-7D2E51745590}" type="pres">
      <dgm:prSet presAssocID="{69118825-160B-4959-BCEB-AE9314605F97}" presName="node" presStyleLbl="node1" presStyleIdx="2" presStyleCnt="3" custRadScaleRad="116799" custRadScaleInc="-1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822D51-7997-41B1-ABB2-09B53C1BD973}" type="presOf" srcId="{36106121-B0CE-4D6B-BF4D-532A359FF3E2}" destId="{E5E6555F-F54A-4D52-9A01-D475022BFC42}" srcOrd="0" destOrd="0" presId="urn:microsoft.com/office/officeart/2005/8/layout/radial4"/>
    <dgm:cxn modelId="{D081AE83-959D-4AF9-B6E8-FC5B281D397B}" type="presOf" srcId="{1D5A51DF-6193-4219-B354-C24545D4F413}" destId="{DE4C7E20-5363-4E39-840E-DFC8C907E84E}" srcOrd="0" destOrd="0" presId="urn:microsoft.com/office/officeart/2005/8/layout/radial4"/>
    <dgm:cxn modelId="{85AAC4C3-DCAA-4DF0-BF29-00D320796C0A}" srcId="{6A247E3C-EB6F-469D-A426-32BF8CBAB746}" destId="{0BB9FE56-4736-4C93-83DF-72995532E3E7}" srcOrd="0" destOrd="0" parTransId="{BAE6131D-5D98-429E-A785-DFB74F80BCEF}" sibTransId="{AA0CB7B8-FD69-4E75-B3D0-8BE588206977}"/>
    <dgm:cxn modelId="{547F9582-CFA8-4147-A094-84753D01FA82}" type="presOf" srcId="{ED3CD0D4-0AE3-4FDB-A4FB-723EAD4637CF}" destId="{127C3E20-4AC0-4816-A097-F1453091DAE2}" srcOrd="0" destOrd="0" presId="urn:microsoft.com/office/officeart/2005/8/layout/radial4"/>
    <dgm:cxn modelId="{A6C31E53-4514-49C9-8EB4-5101B6A27922}" srcId="{36106121-B0CE-4D6B-BF4D-532A359FF3E2}" destId="{6A247E3C-EB6F-469D-A426-32BF8CBAB746}" srcOrd="0" destOrd="0" parTransId="{981F4E15-5AC6-4E05-B24B-37DECF72B026}" sibTransId="{369725D2-DC2E-4B5B-8BB0-1921CEB8635D}"/>
    <dgm:cxn modelId="{2D72DAA6-CF9F-4516-AB8D-B326F628FC4A}" type="presOf" srcId="{959A7B6A-1402-47B7-8109-9C027C217D42}" destId="{093BE8D6-1F07-4227-ADE5-497008B67219}" srcOrd="0" destOrd="0" presId="urn:microsoft.com/office/officeart/2005/8/layout/radial4"/>
    <dgm:cxn modelId="{976CF9EF-F8E3-4F97-8C1B-629BC8D02A07}" srcId="{6A247E3C-EB6F-469D-A426-32BF8CBAB746}" destId="{69118825-160B-4959-BCEB-AE9314605F97}" srcOrd="2" destOrd="0" parTransId="{ED3CD0D4-0AE3-4FDB-A4FB-723EAD4637CF}" sibTransId="{C5D83F3B-189F-4259-B1E7-2EF7032F0B71}"/>
    <dgm:cxn modelId="{C2C17CA8-62FC-4102-ADA0-91D1FCFF0EE7}" srcId="{6A247E3C-EB6F-469D-A426-32BF8CBAB746}" destId="{959A7B6A-1402-47B7-8109-9C027C217D42}" srcOrd="1" destOrd="0" parTransId="{1D5A51DF-6193-4219-B354-C24545D4F413}" sibTransId="{C1F8DA13-D270-454F-85C2-6DA1FCA8309A}"/>
    <dgm:cxn modelId="{F299765E-1E9B-41D8-A03C-F60861ED1366}" type="presOf" srcId="{0BB9FE56-4736-4C93-83DF-72995532E3E7}" destId="{4487ABBB-382F-402B-806A-4B6E01C914FB}" srcOrd="0" destOrd="0" presId="urn:microsoft.com/office/officeart/2005/8/layout/radial4"/>
    <dgm:cxn modelId="{5688C831-C192-4DB4-8BFD-162694E7271A}" type="presOf" srcId="{BAE6131D-5D98-429E-A785-DFB74F80BCEF}" destId="{9E67BB8E-267C-49FB-BC3F-2D54CE3A4F82}" srcOrd="0" destOrd="0" presId="urn:microsoft.com/office/officeart/2005/8/layout/radial4"/>
    <dgm:cxn modelId="{D146D8C3-EBBE-4DE6-ADDE-8D6C4208018E}" type="presOf" srcId="{6A247E3C-EB6F-469D-A426-32BF8CBAB746}" destId="{BC9347DA-1C1D-4BB5-B4C3-F5626AD8D7D6}" srcOrd="0" destOrd="0" presId="urn:microsoft.com/office/officeart/2005/8/layout/radial4"/>
    <dgm:cxn modelId="{CE05356C-847B-4C77-91CB-511397C47652}" type="presOf" srcId="{69118825-160B-4959-BCEB-AE9314605F97}" destId="{996CB982-13D0-4DBC-8496-7D2E51745590}" srcOrd="0" destOrd="0" presId="urn:microsoft.com/office/officeart/2005/8/layout/radial4"/>
    <dgm:cxn modelId="{9E695B8E-AAC8-435E-90ED-44A8D2AC526B}" type="presParOf" srcId="{E5E6555F-F54A-4D52-9A01-D475022BFC42}" destId="{BC9347DA-1C1D-4BB5-B4C3-F5626AD8D7D6}" srcOrd="0" destOrd="0" presId="urn:microsoft.com/office/officeart/2005/8/layout/radial4"/>
    <dgm:cxn modelId="{D90E2C0C-8EFE-4D83-BC9A-0AD2D60513AF}" type="presParOf" srcId="{E5E6555F-F54A-4D52-9A01-D475022BFC42}" destId="{9E67BB8E-267C-49FB-BC3F-2D54CE3A4F82}" srcOrd="1" destOrd="0" presId="urn:microsoft.com/office/officeart/2005/8/layout/radial4"/>
    <dgm:cxn modelId="{0D603CF3-1ED0-4C4E-A33E-061ED98D3D90}" type="presParOf" srcId="{E5E6555F-F54A-4D52-9A01-D475022BFC42}" destId="{4487ABBB-382F-402B-806A-4B6E01C914FB}" srcOrd="2" destOrd="0" presId="urn:microsoft.com/office/officeart/2005/8/layout/radial4"/>
    <dgm:cxn modelId="{C23E0DEF-F8BE-4FAE-B9A1-08956A9D4492}" type="presParOf" srcId="{E5E6555F-F54A-4D52-9A01-D475022BFC42}" destId="{DE4C7E20-5363-4E39-840E-DFC8C907E84E}" srcOrd="3" destOrd="0" presId="urn:microsoft.com/office/officeart/2005/8/layout/radial4"/>
    <dgm:cxn modelId="{F7E31F47-CCED-4899-8311-F0FC42F8DF1F}" type="presParOf" srcId="{E5E6555F-F54A-4D52-9A01-D475022BFC42}" destId="{093BE8D6-1F07-4227-ADE5-497008B67219}" srcOrd="4" destOrd="0" presId="urn:microsoft.com/office/officeart/2005/8/layout/radial4"/>
    <dgm:cxn modelId="{64900874-9F92-4607-BD1A-206670FEF019}" type="presParOf" srcId="{E5E6555F-F54A-4D52-9A01-D475022BFC42}" destId="{127C3E20-4AC0-4816-A097-F1453091DAE2}" srcOrd="5" destOrd="0" presId="urn:microsoft.com/office/officeart/2005/8/layout/radial4"/>
    <dgm:cxn modelId="{D9440BCA-0556-4666-9F03-88A2F50EBDC7}" type="presParOf" srcId="{E5E6555F-F54A-4D52-9A01-D475022BFC42}" destId="{996CB982-13D0-4DBC-8496-7D2E5174559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3AA7697-2FD6-4BED-A198-153B917BEA4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76BEF1-C23F-4F4D-BBF3-D00759F32A66}">
      <dgm:prSet phldrT="[Текст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dirty="0"/>
            <a:t>Включение раздела по цифровым активам во все программы финансового просвещения </a:t>
          </a:r>
        </a:p>
      </dgm:t>
    </dgm:pt>
    <dgm:pt modelId="{1D1276E8-A39F-4066-94D0-D67B5D89C265}" type="parTrans" cxnId="{A96F866E-ABFE-48B4-B565-203D96402E38}">
      <dgm:prSet/>
      <dgm:spPr/>
      <dgm:t>
        <a:bodyPr/>
        <a:lstStyle/>
        <a:p>
          <a:endParaRPr lang="ru-RU"/>
        </a:p>
      </dgm:t>
    </dgm:pt>
    <dgm:pt modelId="{2A7837BA-9885-4874-B8CB-1ABCDB10DF73}" type="sibTrans" cxnId="{A96F866E-ABFE-48B4-B565-203D96402E38}">
      <dgm:prSet/>
      <dgm:spPr/>
      <dgm:t>
        <a:bodyPr/>
        <a:lstStyle/>
        <a:p>
          <a:endParaRPr lang="ru-RU"/>
        </a:p>
      </dgm:t>
    </dgm:pt>
    <dgm:pt modelId="{BB5D8AC7-4FBF-45E5-AE3A-D55499CE27A9}">
      <dgm:prSet phldrT="[Текст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dirty="0"/>
            <a:t>Усиление информационного потока о кейсах, сигнализирующих о рисках  в </a:t>
          </a:r>
          <a:r>
            <a:rPr lang="ru-RU" dirty="0" err="1"/>
            <a:t>криптосфере</a:t>
          </a:r>
          <a:endParaRPr lang="ru-RU" dirty="0"/>
        </a:p>
      </dgm:t>
    </dgm:pt>
    <dgm:pt modelId="{56C66087-A134-41E1-B29B-08CE1FD74971}" type="parTrans" cxnId="{5FFD32B7-9A2F-4D81-B73C-24A1612A2742}">
      <dgm:prSet/>
      <dgm:spPr/>
      <dgm:t>
        <a:bodyPr/>
        <a:lstStyle/>
        <a:p>
          <a:endParaRPr lang="ru-RU"/>
        </a:p>
      </dgm:t>
    </dgm:pt>
    <dgm:pt modelId="{EFF77133-51E5-47E2-89A2-A8FBCDD5EE7A}" type="sibTrans" cxnId="{5FFD32B7-9A2F-4D81-B73C-24A1612A2742}">
      <dgm:prSet/>
      <dgm:spPr/>
      <dgm:t>
        <a:bodyPr/>
        <a:lstStyle/>
        <a:p>
          <a:endParaRPr lang="ru-RU"/>
        </a:p>
      </dgm:t>
    </dgm:pt>
    <dgm:pt modelId="{066BC7CC-DE14-48CA-BC7A-3BA4FF1B93FF}">
      <dgm:prSet phldrT="[Текст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dirty="0"/>
            <a:t>Проведение широкой информационной кампании по </a:t>
          </a:r>
          <a:r>
            <a:rPr lang="ru-RU" dirty="0" err="1"/>
            <a:t>демифологизации</a:t>
          </a:r>
          <a:r>
            <a:rPr lang="ru-RU" dirty="0"/>
            <a:t> </a:t>
          </a:r>
          <a:r>
            <a:rPr lang="ru-RU"/>
            <a:t>криптовалют</a:t>
          </a:r>
          <a:endParaRPr lang="ru-RU" dirty="0"/>
        </a:p>
      </dgm:t>
    </dgm:pt>
    <dgm:pt modelId="{F27D0474-514A-4302-85F8-327A62159078}" type="parTrans" cxnId="{1EB207F3-59EE-4BD6-9400-A0FD1003D499}">
      <dgm:prSet/>
      <dgm:spPr/>
      <dgm:t>
        <a:bodyPr/>
        <a:lstStyle/>
        <a:p>
          <a:endParaRPr lang="ru-RU"/>
        </a:p>
      </dgm:t>
    </dgm:pt>
    <dgm:pt modelId="{7C38DBAC-C6DA-406F-AC62-FB8C3A49BAF8}" type="sibTrans" cxnId="{1EB207F3-59EE-4BD6-9400-A0FD1003D499}">
      <dgm:prSet/>
      <dgm:spPr/>
      <dgm:t>
        <a:bodyPr/>
        <a:lstStyle/>
        <a:p>
          <a:endParaRPr lang="ru-RU"/>
        </a:p>
      </dgm:t>
    </dgm:pt>
    <dgm:pt modelId="{F7C9090D-CF74-4A85-A899-407F8D606E7B}">
      <dgm:prSet phldrT="[Текст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dirty="0"/>
            <a:t>Формирование независимого пула экспертов в сфере </a:t>
          </a:r>
          <a:r>
            <a:rPr lang="ru-RU" dirty="0" err="1"/>
            <a:t>криптовалют</a:t>
          </a:r>
          <a:endParaRPr lang="ru-RU" dirty="0"/>
        </a:p>
      </dgm:t>
    </dgm:pt>
    <dgm:pt modelId="{12D9B031-43ED-40C4-9BC3-C3BBA9048F75}" type="parTrans" cxnId="{ED49EE11-17AB-426E-B5E7-7988B4B553A8}">
      <dgm:prSet/>
      <dgm:spPr/>
      <dgm:t>
        <a:bodyPr/>
        <a:lstStyle/>
        <a:p>
          <a:endParaRPr lang="ru-RU"/>
        </a:p>
      </dgm:t>
    </dgm:pt>
    <dgm:pt modelId="{2B073652-43B5-4CFE-A851-0F71704561B2}" type="sibTrans" cxnId="{ED49EE11-17AB-426E-B5E7-7988B4B553A8}">
      <dgm:prSet/>
      <dgm:spPr/>
      <dgm:t>
        <a:bodyPr/>
        <a:lstStyle/>
        <a:p>
          <a:endParaRPr lang="ru-RU"/>
        </a:p>
      </dgm:t>
    </dgm:pt>
    <dgm:pt modelId="{6319CBA9-7ADC-45AF-9040-1F29C5EB6B2A}">
      <dgm:prSet phldrT="[Текст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dirty="0"/>
            <a:t>Создание Национального реестра </a:t>
          </a:r>
          <a:r>
            <a:rPr lang="ru-RU" dirty="0" err="1"/>
            <a:t>криптопроектов</a:t>
          </a:r>
          <a:r>
            <a:rPr lang="ru-RU" dirty="0"/>
            <a:t>, публикация его отчетов</a:t>
          </a:r>
        </a:p>
      </dgm:t>
    </dgm:pt>
    <dgm:pt modelId="{E182D51D-CC6B-4649-93FA-A427685A7541}" type="parTrans" cxnId="{76CF558E-9044-43F2-9B11-DCA810D134CF}">
      <dgm:prSet/>
      <dgm:spPr/>
      <dgm:t>
        <a:bodyPr/>
        <a:lstStyle/>
        <a:p>
          <a:endParaRPr lang="ru-RU"/>
        </a:p>
      </dgm:t>
    </dgm:pt>
    <dgm:pt modelId="{727D177C-B9B2-4221-B96B-FF42AD70A773}" type="sibTrans" cxnId="{76CF558E-9044-43F2-9B11-DCA810D134CF}">
      <dgm:prSet/>
      <dgm:spPr/>
      <dgm:t>
        <a:bodyPr/>
        <a:lstStyle/>
        <a:p>
          <a:endParaRPr lang="ru-RU"/>
        </a:p>
      </dgm:t>
    </dgm:pt>
    <dgm:pt modelId="{EC5E6558-2950-490C-AF13-6DDD3E21EFE0}">
      <dgm:prSet phldrT="[Текст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dirty="0"/>
            <a:t>Повышение правовой финансовой грамотности для стимулирования рационального отношения к семейному бюджету</a:t>
          </a:r>
        </a:p>
      </dgm:t>
    </dgm:pt>
    <dgm:pt modelId="{6EDC556B-A9B5-48FD-AD83-4D05CEACF871}" type="parTrans" cxnId="{26C202CE-CE30-4F0C-AF74-6A5F4F3E781B}">
      <dgm:prSet/>
      <dgm:spPr/>
      <dgm:t>
        <a:bodyPr/>
        <a:lstStyle/>
        <a:p>
          <a:endParaRPr lang="ru-RU"/>
        </a:p>
      </dgm:t>
    </dgm:pt>
    <dgm:pt modelId="{CDAB7A9B-8369-4D3B-9404-78EBDBCE98E5}" type="sibTrans" cxnId="{26C202CE-CE30-4F0C-AF74-6A5F4F3E781B}">
      <dgm:prSet/>
      <dgm:spPr/>
      <dgm:t>
        <a:bodyPr/>
        <a:lstStyle/>
        <a:p>
          <a:endParaRPr lang="ru-RU"/>
        </a:p>
      </dgm:t>
    </dgm:pt>
    <dgm:pt modelId="{207CAD59-7ADA-4E98-B737-AA0AE4142FC4}" type="pres">
      <dgm:prSet presAssocID="{53AA7697-2FD6-4BED-A198-153B917BEA4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A00155-3625-46A6-B079-0E59DF3B9FE2}" type="pres">
      <dgm:prSet presAssocID="{9076BEF1-C23F-4F4D-BBF3-D00759F32A6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BED535-73E8-4F85-8750-A1122642749A}" type="pres">
      <dgm:prSet presAssocID="{2A7837BA-9885-4874-B8CB-1ABCDB10DF73}" presName="sibTrans" presStyleCnt="0"/>
      <dgm:spPr/>
    </dgm:pt>
    <dgm:pt modelId="{94CCBC7E-3126-4757-B5A1-574ED46A7674}" type="pres">
      <dgm:prSet presAssocID="{BB5D8AC7-4FBF-45E5-AE3A-D55499CE27A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7D0C6F-8074-4389-A685-C1325832C589}" type="pres">
      <dgm:prSet presAssocID="{EFF77133-51E5-47E2-89A2-A8FBCDD5EE7A}" presName="sibTrans" presStyleCnt="0"/>
      <dgm:spPr/>
    </dgm:pt>
    <dgm:pt modelId="{B4D7EC0F-8BDC-4926-B989-B46D932899B4}" type="pres">
      <dgm:prSet presAssocID="{066BC7CC-DE14-48CA-BC7A-3BA4FF1B93F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70527-43CA-4E37-A302-23A3787AADCC}" type="pres">
      <dgm:prSet presAssocID="{7C38DBAC-C6DA-406F-AC62-FB8C3A49BAF8}" presName="sibTrans" presStyleCnt="0"/>
      <dgm:spPr/>
    </dgm:pt>
    <dgm:pt modelId="{3B1013FA-CB07-4FF8-B280-B3B68B661AE3}" type="pres">
      <dgm:prSet presAssocID="{F7C9090D-CF74-4A85-A899-407F8D606E7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E1A8A-1E34-4FEC-8385-2BA8EB94C35B}" type="pres">
      <dgm:prSet presAssocID="{2B073652-43B5-4CFE-A851-0F71704561B2}" presName="sibTrans" presStyleCnt="0"/>
      <dgm:spPr/>
    </dgm:pt>
    <dgm:pt modelId="{699DFA2E-E1EA-40A4-B9AA-BDCA0B2C9E34}" type="pres">
      <dgm:prSet presAssocID="{6319CBA9-7ADC-45AF-9040-1F29C5EB6B2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B2AD03-F15B-4A2D-B026-B8EF94C3FBEF}" type="pres">
      <dgm:prSet presAssocID="{727D177C-B9B2-4221-B96B-FF42AD70A773}" presName="sibTrans" presStyleCnt="0"/>
      <dgm:spPr/>
    </dgm:pt>
    <dgm:pt modelId="{5BD2DFE8-35A4-4357-BAA5-4A457030916D}" type="pres">
      <dgm:prSet presAssocID="{EC5E6558-2950-490C-AF13-6DDD3E21EFE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0D3BC2-E141-4BAD-8E12-68DA56424218}" type="presOf" srcId="{6319CBA9-7ADC-45AF-9040-1F29C5EB6B2A}" destId="{699DFA2E-E1EA-40A4-B9AA-BDCA0B2C9E34}" srcOrd="0" destOrd="0" presId="urn:microsoft.com/office/officeart/2005/8/layout/default"/>
    <dgm:cxn modelId="{ED49EE11-17AB-426E-B5E7-7988B4B553A8}" srcId="{53AA7697-2FD6-4BED-A198-153B917BEA45}" destId="{F7C9090D-CF74-4A85-A899-407F8D606E7B}" srcOrd="3" destOrd="0" parTransId="{12D9B031-43ED-40C4-9BC3-C3BBA9048F75}" sibTransId="{2B073652-43B5-4CFE-A851-0F71704561B2}"/>
    <dgm:cxn modelId="{A96F866E-ABFE-48B4-B565-203D96402E38}" srcId="{53AA7697-2FD6-4BED-A198-153B917BEA45}" destId="{9076BEF1-C23F-4F4D-BBF3-D00759F32A66}" srcOrd="0" destOrd="0" parTransId="{1D1276E8-A39F-4066-94D0-D67B5D89C265}" sibTransId="{2A7837BA-9885-4874-B8CB-1ABCDB10DF73}"/>
    <dgm:cxn modelId="{1EB207F3-59EE-4BD6-9400-A0FD1003D499}" srcId="{53AA7697-2FD6-4BED-A198-153B917BEA45}" destId="{066BC7CC-DE14-48CA-BC7A-3BA4FF1B93FF}" srcOrd="2" destOrd="0" parTransId="{F27D0474-514A-4302-85F8-327A62159078}" sibTransId="{7C38DBAC-C6DA-406F-AC62-FB8C3A49BAF8}"/>
    <dgm:cxn modelId="{1853A44A-2F97-435D-998A-EDE32B575444}" type="presOf" srcId="{9076BEF1-C23F-4F4D-BBF3-D00759F32A66}" destId="{98A00155-3625-46A6-B079-0E59DF3B9FE2}" srcOrd="0" destOrd="0" presId="urn:microsoft.com/office/officeart/2005/8/layout/default"/>
    <dgm:cxn modelId="{29206EB8-1FF7-436E-8C22-0FFAA7B87BE8}" type="presOf" srcId="{EC5E6558-2950-490C-AF13-6DDD3E21EFE0}" destId="{5BD2DFE8-35A4-4357-BAA5-4A457030916D}" srcOrd="0" destOrd="0" presId="urn:microsoft.com/office/officeart/2005/8/layout/default"/>
    <dgm:cxn modelId="{B977D521-2ECA-4BA0-BA99-9C06E39F15FC}" type="presOf" srcId="{53AA7697-2FD6-4BED-A198-153B917BEA45}" destId="{207CAD59-7ADA-4E98-B737-AA0AE4142FC4}" srcOrd="0" destOrd="0" presId="urn:microsoft.com/office/officeart/2005/8/layout/default"/>
    <dgm:cxn modelId="{648BC035-D4B2-4AE9-8FC0-4C1FE096FCC3}" type="presOf" srcId="{BB5D8AC7-4FBF-45E5-AE3A-D55499CE27A9}" destId="{94CCBC7E-3126-4757-B5A1-574ED46A7674}" srcOrd="0" destOrd="0" presId="urn:microsoft.com/office/officeart/2005/8/layout/default"/>
    <dgm:cxn modelId="{76CF558E-9044-43F2-9B11-DCA810D134CF}" srcId="{53AA7697-2FD6-4BED-A198-153B917BEA45}" destId="{6319CBA9-7ADC-45AF-9040-1F29C5EB6B2A}" srcOrd="4" destOrd="0" parTransId="{E182D51D-CC6B-4649-93FA-A427685A7541}" sibTransId="{727D177C-B9B2-4221-B96B-FF42AD70A773}"/>
    <dgm:cxn modelId="{26C202CE-CE30-4F0C-AF74-6A5F4F3E781B}" srcId="{53AA7697-2FD6-4BED-A198-153B917BEA45}" destId="{EC5E6558-2950-490C-AF13-6DDD3E21EFE0}" srcOrd="5" destOrd="0" parTransId="{6EDC556B-A9B5-48FD-AD83-4D05CEACF871}" sibTransId="{CDAB7A9B-8369-4D3B-9404-78EBDBCE98E5}"/>
    <dgm:cxn modelId="{677534BD-9D11-4C32-BC70-3E4E119ADF23}" type="presOf" srcId="{066BC7CC-DE14-48CA-BC7A-3BA4FF1B93FF}" destId="{B4D7EC0F-8BDC-4926-B989-B46D932899B4}" srcOrd="0" destOrd="0" presId="urn:microsoft.com/office/officeart/2005/8/layout/default"/>
    <dgm:cxn modelId="{5FFD32B7-9A2F-4D81-B73C-24A1612A2742}" srcId="{53AA7697-2FD6-4BED-A198-153B917BEA45}" destId="{BB5D8AC7-4FBF-45E5-AE3A-D55499CE27A9}" srcOrd="1" destOrd="0" parTransId="{56C66087-A134-41E1-B29B-08CE1FD74971}" sibTransId="{EFF77133-51E5-47E2-89A2-A8FBCDD5EE7A}"/>
    <dgm:cxn modelId="{8D366DB3-BE43-4794-8CD8-2905631997B4}" type="presOf" srcId="{F7C9090D-CF74-4A85-A899-407F8D606E7B}" destId="{3B1013FA-CB07-4FF8-B280-B3B68B661AE3}" srcOrd="0" destOrd="0" presId="urn:microsoft.com/office/officeart/2005/8/layout/default"/>
    <dgm:cxn modelId="{3A62B61F-2CEE-4E12-82A2-EFDFA0CEBCA0}" type="presParOf" srcId="{207CAD59-7ADA-4E98-B737-AA0AE4142FC4}" destId="{98A00155-3625-46A6-B079-0E59DF3B9FE2}" srcOrd="0" destOrd="0" presId="urn:microsoft.com/office/officeart/2005/8/layout/default"/>
    <dgm:cxn modelId="{760DE14D-F059-41E6-9C39-C02F7A91E338}" type="presParOf" srcId="{207CAD59-7ADA-4E98-B737-AA0AE4142FC4}" destId="{3ABED535-73E8-4F85-8750-A1122642749A}" srcOrd="1" destOrd="0" presId="urn:microsoft.com/office/officeart/2005/8/layout/default"/>
    <dgm:cxn modelId="{70D55D57-8540-406A-BFE7-126929A3D947}" type="presParOf" srcId="{207CAD59-7ADA-4E98-B737-AA0AE4142FC4}" destId="{94CCBC7E-3126-4757-B5A1-574ED46A7674}" srcOrd="2" destOrd="0" presId="urn:microsoft.com/office/officeart/2005/8/layout/default"/>
    <dgm:cxn modelId="{AADA988B-F0CE-4326-A5D6-53CE9F7441D5}" type="presParOf" srcId="{207CAD59-7ADA-4E98-B737-AA0AE4142FC4}" destId="{537D0C6F-8074-4389-A685-C1325832C589}" srcOrd="3" destOrd="0" presId="urn:microsoft.com/office/officeart/2005/8/layout/default"/>
    <dgm:cxn modelId="{82E4D0C8-A967-4D5C-AE3C-9FEE525830BE}" type="presParOf" srcId="{207CAD59-7ADA-4E98-B737-AA0AE4142FC4}" destId="{B4D7EC0F-8BDC-4926-B989-B46D932899B4}" srcOrd="4" destOrd="0" presId="urn:microsoft.com/office/officeart/2005/8/layout/default"/>
    <dgm:cxn modelId="{5953600C-95A7-46D1-82F8-A2857F82326D}" type="presParOf" srcId="{207CAD59-7ADA-4E98-B737-AA0AE4142FC4}" destId="{C4870527-43CA-4E37-A302-23A3787AADCC}" srcOrd="5" destOrd="0" presId="urn:microsoft.com/office/officeart/2005/8/layout/default"/>
    <dgm:cxn modelId="{1449831B-ACE0-4039-980B-DCA9619243D1}" type="presParOf" srcId="{207CAD59-7ADA-4E98-B737-AA0AE4142FC4}" destId="{3B1013FA-CB07-4FF8-B280-B3B68B661AE3}" srcOrd="6" destOrd="0" presId="urn:microsoft.com/office/officeart/2005/8/layout/default"/>
    <dgm:cxn modelId="{158CBE02-F3E8-406A-B316-2B6FB09970D0}" type="presParOf" srcId="{207CAD59-7ADA-4E98-B737-AA0AE4142FC4}" destId="{897E1A8A-1E34-4FEC-8385-2BA8EB94C35B}" srcOrd="7" destOrd="0" presId="urn:microsoft.com/office/officeart/2005/8/layout/default"/>
    <dgm:cxn modelId="{73D59AE8-CA3F-4A33-9686-00FB4807E182}" type="presParOf" srcId="{207CAD59-7ADA-4E98-B737-AA0AE4142FC4}" destId="{699DFA2E-E1EA-40A4-B9AA-BDCA0B2C9E34}" srcOrd="8" destOrd="0" presId="urn:microsoft.com/office/officeart/2005/8/layout/default"/>
    <dgm:cxn modelId="{26804AEA-5CF1-4CFB-9583-0658364CA8AC}" type="presParOf" srcId="{207CAD59-7ADA-4E98-B737-AA0AE4142FC4}" destId="{AFB2AD03-F15B-4A2D-B026-B8EF94C3FBEF}" srcOrd="9" destOrd="0" presId="urn:microsoft.com/office/officeart/2005/8/layout/default"/>
    <dgm:cxn modelId="{FF667947-E7C3-4070-9A0E-1F61D41A8D2F}" type="presParOf" srcId="{207CAD59-7ADA-4E98-B737-AA0AE4142FC4}" destId="{5BD2DFE8-35A4-4357-BAA5-4A457030916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3448B-B3A7-4BF7-928A-8F1320A63F15}">
      <dsp:nvSpPr>
        <dsp:cNvPr id="0" name=""/>
        <dsp:cNvSpPr/>
      </dsp:nvSpPr>
      <dsp:spPr>
        <a:xfrm>
          <a:off x="143997" y="159785"/>
          <a:ext cx="2214692" cy="139550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В реестре ЦБ РФ 1 551 КПК</a:t>
          </a:r>
        </a:p>
      </dsp:txBody>
      <dsp:txXfrm>
        <a:off x="143997" y="159785"/>
        <a:ext cx="2214692" cy="1395502"/>
      </dsp:txXfrm>
    </dsp:sp>
    <dsp:sp modelId="{5606D8B3-6208-4EDA-9B7E-B61AB0839281}">
      <dsp:nvSpPr>
        <dsp:cNvPr id="0" name=""/>
        <dsp:cNvSpPr/>
      </dsp:nvSpPr>
      <dsp:spPr>
        <a:xfrm>
          <a:off x="2808350" y="159785"/>
          <a:ext cx="2214692" cy="139550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В СРО, из них 989</a:t>
          </a:r>
        </a:p>
      </dsp:txBody>
      <dsp:txXfrm>
        <a:off x="2808350" y="159785"/>
        <a:ext cx="2214692" cy="1395502"/>
      </dsp:txXfrm>
    </dsp:sp>
    <dsp:sp modelId="{CC4D72FD-1352-4A28-AAE2-7FC142019A96}">
      <dsp:nvSpPr>
        <dsp:cNvPr id="0" name=""/>
        <dsp:cNvSpPr/>
      </dsp:nvSpPr>
      <dsp:spPr>
        <a:xfrm>
          <a:off x="5400561" y="159785"/>
          <a:ext cx="2214692" cy="139550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5 СРО</a:t>
          </a:r>
        </a:p>
      </dsp:txBody>
      <dsp:txXfrm>
        <a:off x="5400561" y="159785"/>
        <a:ext cx="2214692" cy="13955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EC5C0-1963-48C3-984A-804CC4313E23}">
      <dsp:nvSpPr>
        <dsp:cNvPr id="0" name=""/>
        <dsp:cNvSpPr/>
      </dsp:nvSpPr>
      <dsp:spPr>
        <a:xfrm>
          <a:off x="2430" y="321591"/>
          <a:ext cx="2369513" cy="903008"/>
        </a:xfrm>
        <a:prstGeom prst="rect">
          <a:avLst/>
        </a:prstGeom>
        <a:solidFill>
          <a:srgbClr val="008000"/>
        </a:solidFill>
        <a:ln w="254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/>
            <a:t>Ст. 28. Реклама финансовых услуг и финансовой деятельности</a:t>
          </a:r>
        </a:p>
      </dsp:txBody>
      <dsp:txXfrm>
        <a:off x="2430" y="321591"/>
        <a:ext cx="2369513" cy="903008"/>
      </dsp:txXfrm>
    </dsp:sp>
    <dsp:sp modelId="{708E43CD-A52A-405E-A851-A360EF7E9B4F}">
      <dsp:nvSpPr>
        <dsp:cNvPr id="0" name=""/>
        <dsp:cNvSpPr/>
      </dsp:nvSpPr>
      <dsp:spPr>
        <a:xfrm>
          <a:off x="2430" y="1224600"/>
          <a:ext cx="2369513" cy="3140279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Реклама банковских, страховых и иных финансовых услуг и финансовой деятельности не должна содержать гарантии или обещания в будущем эффективности деятельности (доходности вложений), в том числе основанные на реальных показателях в прошлом, если такая эффективность деятельности (доходность вложений) не может быть определена на момент заключения договора</a:t>
          </a:r>
        </a:p>
      </dsp:txBody>
      <dsp:txXfrm>
        <a:off x="2430" y="1224600"/>
        <a:ext cx="2369513" cy="3140279"/>
      </dsp:txXfrm>
    </dsp:sp>
    <dsp:sp modelId="{213E2390-1995-40BE-8A42-7D41A88B3A88}">
      <dsp:nvSpPr>
        <dsp:cNvPr id="0" name=""/>
        <dsp:cNvSpPr/>
      </dsp:nvSpPr>
      <dsp:spPr>
        <a:xfrm>
          <a:off x="2703675" y="321591"/>
          <a:ext cx="2369513" cy="903008"/>
        </a:xfrm>
        <a:prstGeom prst="rect">
          <a:avLst/>
        </a:prstGeom>
        <a:solidFill>
          <a:srgbClr val="008000"/>
        </a:solidFill>
        <a:ln w="25400" cap="flat" cmpd="sng" algn="ctr">
          <a:solidFill>
            <a:schemeClr val="accent6">
              <a:shade val="50000"/>
              <a:hueOff val="-307796"/>
              <a:satOff val="20520"/>
              <a:lumOff val="267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/>
            <a:t>Ст. 28. Реклама финансовых услуг и финансовой деятельности</a:t>
          </a:r>
        </a:p>
      </dsp:txBody>
      <dsp:txXfrm>
        <a:off x="2703675" y="321591"/>
        <a:ext cx="2369513" cy="903008"/>
      </dsp:txXfrm>
    </dsp:sp>
    <dsp:sp modelId="{353431B6-FAC3-407C-BBCD-4A54F7F56876}">
      <dsp:nvSpPr>
        <dsp:cNvPr id="0" name=""/>
        <dsp:cNvSpPr/>
      </dsp:nvSpPr>
      <dsp:spPr>
        <a:xfrm>
          <a:off x="2703675" y="1224600"/>
          <a:ext cx="2369513" cy="3140279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Если в рекламе приводится хоть одно условие финансовой услуги, которое влияет на доходность, то должны быть приведены и все остальные;</a:t>
          </a:r>
        </a:p>
      </dsp:txBody>
      <dsp:txXfrm>
        <a:off x="2703675" y="1224600"/>
        <a:ext cx="2369513" cy="3140279"/>
      </dsp:txXfrm>
    </dsp:sp>
    <dsp:sp modelId="{20C646F0-D3D9-4BF2-8985-3DA58CF07D43}">
      <dsp:nvSpPr>
        <dsp:cNvPr id="0" name=""/>
        <dsp:cNvSpPr/>
      </dsp:nvSpPr>
      <dsp:spPr>
        <a:xfrm>
          <a:off x="5404920" y="321591"/>
          <a:ext cx="2369513" cy="903008"/>
        </a:xfrm>
        <a:prstGeom prst="rect">
          <a:avLst/>
        </a:prstGeom>
        <a:solidFill>
          <a:srgbClr val="008000"/>
        </a:solidFill>
        <a:ln w="25400" cap="flat" cmpd="sng" algn="ctr">
          <a:solidFill>
            <a:schemeClr val="accent6">
              <a:shade val="50000"/>
              <a:hueOff val="-307796"/>
              <a:satOff val="20520"/>
              <a:lumOff val="267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/>
            <a:t>Ст. 28. Реклама финансовых услуг и финансовой деятельности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/>
        </a:p>
      </dsp:txBody>
      <dsp:txXfrm>
        <a:off x="5404920" y="321591"/>
        <a:ext cx="2369513" cy="903008"/>
      </dsp:txXfrm>
    </dsp:sp>
    <dsp:sp modelId="{5438CB73-BFCC-4E73-AFCF-EEC99C518B76}">
      <dsp:nvSpPr>
        <dsp:cNvPr id="0" name=""/>
        <dsp:cNvSpPr/>
      </dsp:nvSpPr>
      <dsp:spPr>
        <a:xfrm>
          <a:off x="5404920" y="1224600"/>
          <a:ext cx="2369513" cy="3140279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Запрещено размещение рекламы организациями, не имеющими лицензий, не включенными реестры ЦБ РФ и СРО, если подобные требования предъявляются к этой деятельности.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/>
        </a:p>
      </dsp:txBody>
      <dsp:txXfrm>
        <a:off x="5404920" y="1224600"/>
        <a:ext cx="2369513" cy="314027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B23C1-022C-4DEE-A856-89D5771A4C33}">
      <dsp:nvSpPr>
        <dsp:cNvPr id="0" name=""/>
        <dsp:cNvSpPr/>
      </dsp:nvSpPr>
      <dsp:spPr>
        <a:xfrm>
          <a:off x="414000" y="0"/>
          <a:ext cx="7058699" cy="4411687"/>
        </a:xfrm>
        <a:prstGeom prst="swooshArrow">
          <a:avLst>
            <a:gd name="adj1" fmla="val 25000"/>
            <a:gd name="adj2" fmla="val 25000"/>
          </a:avLst>
        </a:prstGeom>
        <a:solidFill>
          <a:srgbClr val="008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FE819-BDD0-4E69-93CC-B1ACF173B84E}">
      <dsp:nvSpPr>
        <dsp:cNvPr id="0" name=""/>
        <dsp:cNvSpPr/>
      </dsp:nvSpPr>
      <dsp:spPr>
        <a:xfrm>
          <a:off x="1310455" y="3044946"/>
          <a:ext cx="183526" cy="1835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34890-57D5-4903-8BE9-E6746D445406}">
      <dsp:nvSpPr>
        <dsp:cNvPr id="0" name=""/>
        <dsp:cNvSpPr/>
      </dsp:nvSpPr>
      <dsp:spPr>
        <a:xfrm>
          <a:off x="1438055" y="3259566"/>
          <a:ext cx="3225375" cy="810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247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baseline="0" dirty="0"/>
            <a:t>16 октября 2018 года – подача обращения в ФАС России </a:t>
          </a:r>
        </a:p>
      </dsp:txBody>
      <dsp:txXfrm>
        <a:off x="1438055" y="3259566"/>
        <a:ext cx="3225375" cy="810605"/>
      </dsp:txXfrm>
    </dsp:sp>
    <dsp:sp modelId="{8DDB865A-6B08-4B7A-8B15-E4FB7E4C296B}">
      <dsp:nvSpPr>
        <dsp:cNvPr id="0" name=""/>
        <dsp:cNvSpPr/>
      </dsp:nvSpPr>
      <dsp:spPr>
        <a:xfrm>
          <a:off x="2930426" y="1845849"/>
          <a:ext cx="331758" cy="3317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86B795-0A0F-4FD2-ABAE-500F11A2B4D4}">
      <dsp:nvSpPr>
        <dsp:cNvPr id="0" name=""/>
        <dsp:cNvSpPr/>
      </dsp:nvSpPr>
      <dsp:spPr>
        <a:xfrm>
          <a:off x="1086558" y="1336117"/>
          <a:ext cx="2050320" cy="337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792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baseline="0" dirty="0"/>
            <a:t>31 января 2019 года ФАС возбуждает дело</a:t>
          </a:r>
        </a:p>
      </dsp:txBody>
      <dsp:txXfrm>
        <a:off x="1086558" y="1336117"/>
        <a:ext cx="2050320" cy="337050"/>
      </dsp:txXfrm>
    </dsp:sp>
    <dsp:sp modelId="{4C295FEF-85A7-4606-A5D4-DA52F9ADC26B}">
      <dsp:nvSpPr>
        <dsp:cNvPr id="0" name=""/>
        <dsp:cNvSpPr/>
      </dsp:nvSpPr>
      <dsp:spPr>
        <a:xfrm>
          <a:off x="4878627" y="1116156"/>
          <a:ext cx="458815" cy="4588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6A045-7D3D-44BE-AFF3-99EDE987ED03}">
      <dsp:nvSpPr>
        <dsp:cNvPr id="0" name=""/>
        <dsp:cNvSpPr/>
      </dsp:nvSpPr>
      <dsp:spPr>
        <a:xfrm>
          <a:off x="4769548" y="2232578"/>
          <a:ext cx="2414159" cy="1675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117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2 апреля 2019 года выносится решение о признании рекламы, нарушающей закон</a:t>
          </a:r>
        </a:p>
      </dsp:txBody>
      <dsp:txXfrm>
        <a:off x="4769548" y="2232578"/>
        <a:ext cx="2414159" cy="167505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733F1-52A9-40C2-90DE-2E5B21C8A596}">
      <dsp:nvSpPr>
        <dsp:cNvPr id="0" name=""/>
        <dsp:cNvSpPr/>
      </dsp:nvSpPr>
      <dsp:spPr>
        <a:xfrm rot="5400000">
          <a:off x="4513935" y="-1462414"/>
          <a:ext cx="1698041" cy="5047488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Обеспечит более оперативное и компетентное решение вопросов, связанных с финансовой рекламой</a:t>
          </a:r>
        </a:p>
      </dsp:txBody>
      <dsp:txXfrm rot="-5400000">
        <a:off x="2839212" y="295201"/>
        <a:ext cx="4964596" cy="1532257"/>
      </dsp:txXfrm>
    </dsp:sp>
    <dsp:sp modelId="{299892B1-FD6F-40E6-BC0D-68B30867075B}">
      <dsp:nvSpPr>
        <dsp:cNvPr id="0" name=""/>
        <dsp:cNvSpPr/>
      </dsp:nvSpPr>
      <dsp:spPr>
        <a:xfrm>
          <a:off x="0" y="53"/>
          <a:ext cx="2839212" cy="2122552"/>
        </a:xfrm>
        <a:prstGeom prst="roundRect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Наделение Банка России функцией надзора за финансовой рекламой</a:t>
          </a:r>
        </a:p>
      </dsp:txBody>
      <dsp:txXfrm>
        <a:off x="103614" y="103667"/>
        <a:ext cx="2631984" cy="1915324"/>
      </dsp:txXfrm>
    </dsp:sp>
    <dsp:sp modelId="{49CA1338-2003-47B5-902A-1295E002BDC3}">
      <dsp:nvSpPr>
        <dsp:cNvPr id="0" name=""/>
        <dsp:cNvSpPr/>
      </dsp:nvSpPr>
      <dsp:spPr>
        <a:xfrm rot="5400000">
          <a:off x="4513935" y="766264"/>
          <a:ext cx="1698041" cy="5047488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Поправки в ФЗ О рекламе – запрет на рекламу инвестиций нефинансовыми организациями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Усиление ответственности за рекламу ФП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Усиление контроля ассоциаций СМИ и рекламодателем за соблюдением </a:t>
          </a:r>
        </a:p>
      </dsp:txBody>
      <dsp:txXfrm rot="-5400000">
        <a:off x="2839212" y="2523879"/>
        <a:ext cx="4964596" cy="1532257"/>
      </dsp:txXfrm>
    </dsp:sp>
    <dsp:sp modelId="{5331112E-FCFB-4870-9338-E46F8FB0031B}">
      <dsp:nvSpPr>
        <dsp:cNvPr id="0" name=""/>
        <dsp:cNvSpPr/>
      </dsp:nvSpPr>
      <dsp:spPr>
        <a:xfrm>
          <a:off x="0" y="2228732"/>
          <a:ext cx="2839212" cy="2122552"/>
        </a:xfrm>
        <a:prstGeom prst="roundRect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Пресечение возможностей финансирования СМИ со стороны ФП </a:t>
          </a:r>
        </a:p>
      </dsp:txBody>
      <dsp:txXfrm>
        <a:off x="103614" y="2332346"/>
        <a:ext cx="2631984" cy="19153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56326-CEA6-4C02-AC26-21949FDFB7DC}">
      <dsp:nvSpPr>
        <dsp:cNvPr id="0" name=""/>
        <dsp:cNvSpPr/>
      </dsp:nvSpPr>
      <dsp:spPr>
        <a:xfrm>
          <a:off x="3154679" y="501"/>
          <a:ext cx="4732020" cy="19548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Ограничения стоимости привлекаемых сбережений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Снижается привлекательность КПК для мошенников как инструмента привлечения денег</a:t>
          </a:r>
        </a:p>
      </dsp:txBody>
      <dsp:txXfrm>
        <a:off x="3154679" y="244862"/>
        <a:ext cx="3998937" cy="1466165"/>
      </dsp:txXfrm>
    </dsp:sp>
    <dsp:sp modelId="{4EB3A2D4-FFB2-4B6A-91E5-1D6BA7158144}">
      <dsp:nvSpPr>
        <dsp:cNvPr id="0" name=""/>
        <dsp:cNvSpPr/>
      </dsp:nvSpPr>
      <dsp:spPr>
        <a:xfrm>
          <a:off x="0" y="501"/>
          <a:ext cx="3154679" cy="1954887"/>
        </a:xfrm>
        <a:prstGeom prst="roundRect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/>
            <a:t>Базовый стандарт совершения операций на финансовом рынке</a:t>
          </a:r>
        </a:p>
      </dsp:txBody>
      <dsp:txXfrm>
        <a:off x="95430" y="95931"/>
        <a:ext cx="2963819" cy="1764027"/>
      </dsp:txXfrm>
    </dsp:sp>
    <dsp:sp modelId="{4FED67D2-5638-4FAF-9D77-121A6BF79C13}">
      <dsp:nvSpPr>
        <dsp:cNvPr id="0" name=""/>
        <dsp:cNvSpPr/>
      </dsp:nvSpPr>
      <dsp:spPr>
        <a:xfrm>
          <a:off x="3154679" y="2150877"/>
          <a:ext cx="4732020" cy="19548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Сформулированы конкретные требования к общности пайщиков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КПК становятся более контролируемыми пайщиками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Снижается привлекательность КПК для  мошенников</a:t>
          </a:r>
        </a:p>
      </dsp:txBody>
      <dsp:txXfrm>
        <a:off x="3154679" y="2395238"/>
        <a:ext cx="3998937" cy="1466165"/>
      </dsp:txXfrm>
    </dsp:sp>
    <dsp:sp modelId="{D2D748CD-A383-431E-94A2-3B3606AA0F36}">
      <dsp:nvSpPr>
        <dsp:cNvPr id="0" name=""/>
        <dsp:cNvSpPr/>
      </dsp:nvSpPr>
      <dsp:spPr>
        <a:xfrm>
          <a:off x="0" y="2150877"/>
          <a:ext cx="3154679" cy="1954887"/>
        </a:xfrm>
        <a:prstGeom prst="roundRect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/>
            <a:t>Базовый стандарт корпоративного управления</a:t>
          </a:r>
        </a:p>
      </dsp:txBody>
      <dsp:txXfrm>
        <a:off x="95430" y="2246307"/>
        <a:ext cx="2963819" cy="17640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7AC0-7244-4638-8B00-A9C1D03CBADA}">
      <dsp:nvSpPr>
        <dsp:cNvPr id="0" name=""/>
        <dsp:cNvSpPr/>
      </dsp:nvSpPr>
      <dsp:spPr>
        <a:xfrm>
          <a:off x="-269078" y="207411"/>
          <a:ext cx="7610915" cy="699125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/>
            <a:t>В реестре ЦБ РФ около 1 500 КПК</a:t>
          </a:r>
        </a:p>
      </dsp:txBody>
      <dsp:txXfrm>
        <a:off x="-248601" y="227888"/>
        <a:ext cx="6245937" cy="658171"/>
      </dsp:txXfrm>
    </dsp:sp>
    <dsp:sp modelId="{AEEC9A34-4D47-4F18-B858-A69639EE98DE}">
      <dsp:nvSpPr>
        <dsp:cNvPr id="0" name=""/>
        <dsp:cNvSpPr/>
      </dsp:nvSpPr>
      <dsp:spPr>
        <a:xfrm>
          <a:off x="847033" y="1210401"/>
          <a:ext cx="6534601" cy="1113948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В 2018 году 59 КПК оказались финансовыми пирамидами </a:t>
          </a:r>
        </a:p>
      </dsp:txBody>
      <dsp:txXfrm>
        <a:off x="879659" y="1243027"/>
        <a:ext cx="5168700" cy="1048696"/>
      </dsp:txXfrm>
    </dsp:sp>
    <dsp:sp modelId="{70BACEED-CC05-4259-9DA6-C665F28C5F4D}">
      <dsp:nvSpPr>
        <dsp:cNvPr id="0" name=""/>
        <dsp:cNvSpPr/>
      </dsp:nvSpPr>
      <dsp:spPr>
        <a:xfrm>
          <a:off x="1361210" y="2510319"/>
          <a:ext cx="6534601" cy="908135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Активно привлекали сбережения примерно 150 КПК</a:t>
          </a:r>
        </a:p>
      </dsp:txBody>
      <dsp:txXfrm>
        <a:off x="1387808" y="2536917"/>
        <a:ext cx="5180756" cy="854939"/>
      </dsp:txXfrm>
    </dsp:sp>
    <dsp:sp modelId="{B6F6C1AD-7B23-4F7B-82DB-7229100AD67D}">
      <dsp:nvSpPr>
        <dsp:cNvPr id="0" name=""/>
        <dsp:cNvSpPr/>
      </dsp:nvSpPr>
      <dsp:spPr>
        <a:xfrm>
          <a:off x="6109625" y="650578"/>
          <a:ext cx="724066" cy="724066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6272540" y="650578"/>
        <a:ext cx="398236" cy="544860"/>
      </dsp:txXfrm>
    </dsp:sp>
    <dsp:sp modelId="{1C357410-69C2-47EC-9216-AAB247DC52E0}">
      <dsp:nvSpPr>
        <dsp:cNvPr id="0" name=""/>
        <dsp:cNvSpPr/>
      </dsp:nvSpPr>
      <dsp:spPr>
        <a:xfrm>
          <a:off x="6770569" y="2035924"/>
          <a:ext cx="724066" cy="724066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6933484" y="2035924"/>
        <a:ext cx="398236" cy="5448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86C7F-0622-4CBF-80A5-B01FADF00DE6}">
      <dsp:nvSpPr>
        <dsp:cNvPr id="0" name=""/>
        <dsp:cNvSpPr/>
      </dsp:nvSpPr>
      <dsp:spPr>
        <a:xfrm>
          <a:off x="837" y="692077"/>
          <a:ext cx="3266275" cy="19597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Интенсивная рекламная компания по привлечению сбережений (ее не может себе позволить большинство добросовестных КПК)</a:t>
          </a:r>
        </a:p>
      </dsp:txBody>
      <dsp:txXfrm>
        <a:off x="837" y="692077"/>
        <a:ext cx="3266275" cy="1959765"/>
      </dsp:txXfrm>
    </dsp:sp>
    <dsp:sp modelId="{40CBE36E-10DC-4797-9470-1CE52195E825}">
      <dsp:nvSpPr>
        <dsp:cNvPr id="0" name=""/>
        <dsp:cNvSpPr/>
      </dsp:nvSpPr>
      <dsp:spPr>
        <a:xfrm>
          <a:off x="3593740" y="692077"/>
          <a:ext cx="3266275" cy="19597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Акцентирование рекламы на гарантировании возврата сбережений (компенсационная система СРО и страхование)</a:t>
          </a:r>
        </a:p>
      </dsp:txBody>
      <dsp:txXfrm>
        <a:off x="3593740" y="692077"/>
        <a:ext cx="3266275" cy="19597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FD3619-2E82-4DD9-9FE8-84DFDE29ABE0}">
      <dsp:nvSpPr>
        <dsp:cNvPr id="0" name=""/>
        <dsp:cNvSpPr/>
      </dsp:nvSpPr>
      <dsp:spPr>
        <a:xfrm>
          <a:off x="0" y="0"/>
          <a:ext cx="6096000" cy="1269999"/>
        </a:xfrm>
        <a:prstGeom prst="roundRect">
          <a:avLst>
            <a:gd name="adj" fmla="val 10000"/>
          </a:avLst>
        </a:prstGeom>
        <a:solidFill>
          <a:srgbClr val="8A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/>
            <a:t>Правдоподобной для ЦА</a:t>
          </a:r>
        </a:p>
      </dsp:txBody>
      <dsp:txXfrm>
        <a:off x="1346200" y="0"/>
        <a:ext cx="4749800" cy="1269999"/>
      </dsp:txXfrm>
    </dsp:sp>
    <dsp:sp modelId="{6930107F-0C98-4E7E-B207-8925847103B1}">
      <dsp:nvSpPr>
        <dsp:cNvPr id="0" name=""/>
        <dsp:cNvSpPr/>
      </dsp:nvSpPr>
      <dsp:spPr>
        <a:xfrm>
          <a:off x="126999" y="126999"/>
          <a:ext cx="1219200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55FE1ED-2E1F-44AD-B623-3F08A1303DD3}">
      <dsp:nvSpPr>
        <dsp:cNvPr id="0" name=""/>
        <dsp:cNvSpPr/>
      </dsp:nvSpPr>
      <dsp:spPr>
        <a:xfrm>
          <a:off x="0" y="1396999"/>
          <a:ext cx="6096000" cy="1269999"/>
        </a:xfrm>
        <a:prstGeom prst="roundRect">
          <a:avLst>
            <a:gd name="adj" fmla="val 10000"/>
          </a:avLst>
        </a:prstGeom>
        <a:solidFill>
          <a:srgbClr val="8A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Легко объяснимой (важно, чтобы попавшийся на удочку инвестор  мог ее объяснить другим людям)</a:t>
          </a:r>
        </a:p>
      </dsp:txBody>
      <dsp:txXfrm>
        <a:off x="1346200" y="1396999"/>
        <a:ext cx="4749800" cy="1269999"/>
      </dsp:txXfrm>
    </dsp:sp>
    <dsp:sp modelId="{910BABAB-CCF6-4950-ABD6-27267877461C}">
      <dsp:nvSpPr>
        <dsp:cNvPr id="0" name=""/>
        <dsp:cNvSpPr/>
      </dsp:nvSpPr>
      <dsp:spPr>
        <a:xfrm>
          <a:off x="126999" y="1523999"/>
          <a:ext cx="1219200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19D8486-A35B-41F6-8D4D-4187F7EFAE40}">
      <dsp:nvSpPr>
        <dsp:cNvPr id="0" name=""/>
        <dsp:cNvSpPr/>
      </dsp:nvSpPr>
      <dsp:spPr>
        <a:xfrm>
          <a:off x="0" y="2793999"/>
          <a:ext cx="6096000" cy="1269999"/>
        </a:xfrm>
        <a:prstGeom prst="roundRect">
          <a:avLst>
            <a:gd name="adj" fmla="val 10000"/>
          </a:avLst>
        </a:prstGeom>
        <a:solidFill>
          <a:srgbClr val="8A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Желательно - эмоционально позитивной для ЦА</a:t>
          </a:r>
        </a:p>
      </dsp:txBody>
      <dsp:txXfrm>
        <a:off x="1346200" y="2793999"/>
        <a:ext cx="4749800" cy="1269999"/>
      </dsp:txXfrm>
    </dsp:sp>
    <dsp:sp modelId="{36F78FEB-96E6-408C-B4E1-902733227C0F}">
      <dsp:nvSpPr>
        <dsp:cNvPr id="0" name=""/>
        <dsp:cNvSpPr/>
      </dsp:nvSpPr>
      <dsp:spPr>
        <a:xfrm>
          <a:off x="126999" y="2920999"/>
          <a:ext cx="1219200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471D0-B89C-4F42-B077-ACCAB0197774}">
      <dsp:nvSpPr>
        <dsp:cNvPr id="0" name=""/>
        <dsp:cNvSpPr/>
      </dsp:nvSpPr>
      <dsp:spPr>
        <a:xfrm>
          <a:off x="0" y="506528"/>
          <a:ext cx="7886699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CD162-73CE-4BA7-A4E1-7263979987D6}">
      <dsp:nvSpPr>
        <dsp:cNvPr id="0" name=""/>
        <dsp:cNvSpPr/>
      </dsp:nvSpPr>
      <dsp:spPr>
        <a:xfrm>
          <a:off x="394335" y="19448"/>
          <a:ext cx="5520690" cy="97416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Ограничить возможности привлечения средств граждан для нефинансовых организаций</a:t>
          </a:r>
        </a:p>
      </dsp:txBody>
      <dsp:txXfrm>
        <a:off x="441890" y="67003"/>
        <a:ext cx="5425580" cy="879050"/>
      </dsp:txXfrm>
    </dsp:sp>
    <dsp:sp modelId="{18AFF6E1-D349-4005-85D6-5E05339A4D2B}">
      <dsp:nvSpPr>
        <dsp:cNvPr id="0" name=""/>
        <dsp:cNvSpPr/>
      </dsp:nvSpPr>
      <dsp:spPr>
        <a:xfrm>
          <a:off x="0" y="2003409"/>
          <a:ext cx="7886699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F8603F-63C3-4700-B913-FED97BCAE9EC}">
      <dsp:nvSpPr>
        <dsp:cNvPr id="0" name=""/>
        <dsp:cNvSpPr/>
      </dsp:nvSpPr>
      <dsp:spPr>
        <a:xfrm>
          <a:off x="394335" y="1516328"/>
          <a:ext cx="5520690" cy="97416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Создать систему оперативного оповещения граждан о рисках на финансовом рынке</a:t>
          </a:r>
        </a:p>
      </dsp:txBody>
      <dsp:txXfrm>
        <a:off x="441890" y="1563883"/>
        <a:ext cx="5425580" cy="879050"/>
      </dsp:txXfrm>
    </dsp:sp>
    <dsp:sp modelId="{90A0CCB8-2B35-4B51-8C2B-B35AB5CD02D9}">
      <dsp:nvSpPr>
        <dsp:cNvPr id="0" name=""/>
        <dsp:cNvSpPr/>
      </dsp:nvSpPr>
      <dsp:spPr>
        <a:xfrm>
          <a:off x="0" y="3500289"/>
          <a:ext cx="7886699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3C2B9-3BB2-49C2-82BA-BA11ED451D6A}">
      <dsp:nvSpPr>
        <dsp:cNvPr id="0" name=""/>
        <dsp:cNvSpPr/>
      </dsp:nvSpPr>
      <dsp:spPr>
        <a:xfrm>
          <a:off x="394335" y="3013209"/>
          <a:ext cx="5520690" cy="97416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Ввести ограничения по ставкам привлечения частных инвестиций</a:t>
          </a:r>
        </a:p>
      </dsp:txBody>
      <dsp:txXfrm>
        <a:off x="441890" y="3060764"/>
        <a:ext cx="5425580" cy="8790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92700-D488-4DCB-B22A-81BC80AAF1C9}">
      <dsp:nvSpPr>
        <dsp:cNvPr id="0" name=""/>
        <dsp:cNvSpPr/>
      </dsp:nvSpPr>
      <dsp:spPr>
        <a:xfrm>
          <a:off x="0" y="0"/>
          <a:ext cx="2807802" cy="2807802"/>
        </a:xfrm>
        <a:prstGeom prst="triangl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41A03B-CF2E-47DE-A183-3AEA3FE814ED}">
      <dsp:nvSpPr>
        <dsp:cNvPr id="0" name=""/>
        <dsp:cNvSpPr/>
      </dsp:nvSpPr>
      <dsp:spPr>
        <a:xfrm>
          <a:off x="1331920" y="282288"/>
          <a:ext cx="3108151" cy="6646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Объяснение супердохода</a:t>
          </a:r>
        </a:p>
      </dsp:txBody>
      <dsp:txXfrm>
        <a:off x="1364366" y="314734"/>
        <a:ext cx="3043259" cy="599767"/>
      </dsp:txXfrm>
    </dsp:sp>
    <dsp:sp modelId="{D73F514D-D445-4A16-9E80-7E06A3D71902}">
      <dsp:nvSpPr>
        <dsp:cNvPr id="0" name=""/>
        <dsp:cNvSpPr/>
      </dsp:nvSpPr>
      <dsp:spPr>
        <a:xfrm>
          <a:off x="1257311" y="1030030"/>
          <a:ext cx="3257369" cy="6646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/>
            <a:t>Для «удлинения» истории пирамиды (</a:t>
          </a:r>
          <a:r>
            <a:rPr lang="en-US" sz="1500" b="1" kern="1200" dirty="0"/>
            <a:t>ICO)</a:t>
          </a:r>
          <a:endParaRPr lang="ru-RU" sz="1500" b="1" kern="1200" dirty="0"/>
        </a:p>
      </dsp:txBody>
      <dsp:txXfrm>
        <a:off x="1289757" y="1062476"/>
        <a:ext cx="3192477" cy="599767"/>
      </dsp:txXfrm>
    </dsp:sp>
    <dsp:sp modelId="{1432E094-00BF-452E-802A-56E0B593D357}">
      <dsp:nvSpPr>
        <dsp:cNvPr id="0" name=""/>
        <dsp:cNvSpPr/>
      </dsp:nvSpPr>
      <dsp:spPr>
        <a:xfrm>
          <a:off x="716168" y="1777771"/>
          <a:ext cx="4339654" cy="6646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Возможности ценовых манипуляций на бирже для создания ажиотажа </a:t>
          </a:r>
        </a:p>
      </dsp:txBody>
      <dsp:txXfrm>
        <a:off x="748614" y="1810217"/>
        <a:ext cx="4274762" cy="5997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347DA-1C1D-4BB5-B4C3-F5626AD8D7D6}">
      <dsp:nvSpPr>
        <dsp:cNvPr id="0" name=""/>
        <dsp:cNvSpPr/>
      </dsp:nvSpPr>
      <dsp:spPr>
        <a:xfrm>
          <a:off x="2143150" y="2364822"/>
          <a:ext cx="3600399" cy="1985923"/>
        </a:xfrm>
        <a:prstGeom prst="ellipse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Распространить нормы закона «О защите прав потребителей» на розничные услуги в сфере </a:t>
          </a:r>
          <a:r>
            <a:rPr lang="ru-RU" sz="1800" b="1" kern="1200" dirty="0" err="1"/>
            <a:t>криптоторговли</a:t>
          </a:r>
          <a:r>
            <a:rPr lang="ru-RU" sz="1800" b="1" kern="1200" dirty="0"/>
            <a:t> и </a:t>
          </a:r>
          <a:r>
            <a:rPr lang="ru-RU" sz="1800" b="1" kern="1200" dirty="0" err="1"/>
            <a:t>криптоинвестиций</a:t>
          </a:r>
          <a:endParaRPr lang="ru-RU" sz="1800" b="1" kern="1200" dirty="0"/>
        </a:p>
      </dsp:txBody>
      <dsp:txXfrm>
        <a:off x="2670416" y="2655654"/>
        <a:ext cx="2545867" cy="1404259"/>
      </dsp:txXfrm>
    </dsp:sp>
    <dsp:sp modelId="{9E67BB8E-267C-49FB-BC3F-2D54CE3A4F82}">
      <dsp:nvSpPr>
        <dsp:cNvPr id="0" name=""/>
        <dsp:cNvSpPr/>
      </dsp:nvSpPr>
      <dsp:spPr>
        <a:xfrm rot="13009368">
          <a:off x="1370796" y="1789841"/>
          <a:ext cx="1712702" cy="565988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87ABBB-382F-402B-806A-4B6E01C914FB}">
      <dsp:nvSpPr>
        <dsp:cNvPr id="0" name=""/>
        <dsp:cNvSpPr/>
      </dsp:nvSpPr>
      <dsp:spPr>
        <a:xfrm>
          <a:off x="702993" y="883299"/>
          <a:ext cx="1886627" cy="150930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У большинства </a:t>
          </a:r>
          <a:r>
            <a:rPr lang="ru-RU" sz="1800" b="1" kern="1200" dirty="0" err="1"/>
            <a:t>криптопроектов</a:t>
          </a:r>
          <a:r>
            <a:rPr lang="ru-RU" sz="1800" b="1" kern="1200" dirty="0"/>
            <a:t> целевая  аудитория это население </a:t>
          </a:r>
        </a:p>
      </dsp:txBody>
      <dsp:txXfrm>
        <a:off x="747199" y="927505"/>
        <a:ext cx="1798215" cy="1420889"/>
      </dsp:txXfrm>
    </dsp:sp>
    <dsp:sp modelId="{DE4C7E20-5363-4E39-840E-DFC8C907E84E}">
      <dsp:nvSpPr>
        <dsp:cNvPr id="0" name=""/>
        <dsp:cNvSpPr/>
      </dsp:nvSpPr>
      <dsp:spPr>
        <a:xfrm rot="16200000">
          <a:off x="3063656" y="1232775"/>
          <a:ext cx="1759386" cy="565988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-321817"/>
            <a:satOff val="4375"/>
            <a:lumOff val="184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3BE8D6-1F07-4227-ADE5-497008B67219}">
      <dsp:nvSpPr>
        <dsp:cNvPr id="0" name=""/>
        <dsp:cNvSpPr/>
      </dsp:nvSpPr>
      <dsp:spPr>
        <a:xfrm>
          <a:off x="3000036" y="592"/>
          <a:ext cx="1886627" cy="150930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Основные риски для потребителей  не рыночные, они связаны с институтами инфраструктуры</a:t>
          </a:r>
        </a:p>
      </dsp:txBody>
      <dsp:txXfrm>
        <a:off x="3044242" y="44798"/>
        <a:ext cx="1798215" cy="1420889"/>
      </dsp:txXfrm>
    </dsp:sp>
    <dsp:sp modelId="{127C3E20-4AC0-4816-A097-F1453091DAE2}">
      <dsp:nvSpPr>
        <dsp:cNvPr id="0" name=""/>
        <dsp:cNvSpPr/>
      </dsp:nvSpPr>
      <dsp:spPr>
        <a:xfrm rot="19432824">
          <a:off x="4858881" y="1755309"/>
          <a:ext cx="1785258" cy="565988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-321817"/>
            <a:satOff val="4375"/>
            <a:lumOff val="184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6CB982-13D0-4DBC-8496-7D2E51745590}">
      <dsp:nvSpPr>
        <dsp:cNvPr id="0" name=""/>
        <dsp:cNvSpPr/>
      </dsp:nvSpPr>
      <dsp:spPr>
        <a:xfrm>
          <a:off x="5455504" y="811288"/>
          <a:ext cx="1886627" cy="150930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Крайне низкое понимание  природы цифровой реальности потребителями</a:t>
          </a:r>
        </a:p>
      </dsp:txBody>
      <dsp:txXfrm>
        <a:off x="5499710" y="855494"/>
        <a:ext cx="1798215" cy="142088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00155-3625-46A6-B079-0E59DF3B9FE2}">
      <dsp:nvSpPr>
        <dsp:cNvPr id="0" name=""/>
        <dsp:cNvSpPr/>
      </dsp:nvSpPr>
      <dsp:spPr>
        <a:xfrm>
          <a:off x="0" y="573683"/>
          <a:ext cx="2464593" cy="1478756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Включение раздела по цифровым активам во все программы финансового просвещения </a:t>
          </a:r>
        </a:p>
      </dsp:txBody>
      <dsp:txXfrm>
        <a:off x="0" y="573683"/>
        <a:ext cx="2464593" cy="1478756"/>
      </dsp:txXfrm>
    </dsp:sp>
    <dsp:sp modelId="{94CCBC7E-3126-4757-B5A1-574ED46A7674}">
      <dsp:nvSpPr>
        <dsp:cNvPr id="0" name=""/>
        <dsp:cNvSpPr/>
      </dsp:nvSpPr>
      <dsp:spPr>
        <a:xfrm>
          <a:off x="2711053" y="573683"/>
          <a:ext cx="2464593" cy="1478756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Усиление информационного потока о кейсах, сигнализирующих о рисках  в </a:t>
          </a:r>
          <a:r>
            <a:rPr lang="ru-RU" sz="1600" kern="1200" dirty="0" err="1"/>
            <a:t>криптосфере</a:t>
          </a:r>
          <a:endParaRPr lang="ru-RU" sz="1600" kern="1200" dirty="0"/>
        </a:p>
      </dsp:txBody>
      <dsp:txXfrm>
        <a:off x="2711053" y="573683"/>
        <a:ext cx="2464593" cy="1478756"/>
      </dsp:txXfrm>
    </dsp:sp>
    <dsp:sp modelId="{B4D7EC0F-8BDC-4926-B989-B46D932899B4}">
      <dsp:nvSpPr>
        <dsp:cNvPr id="0" name=""/>
        <dsp:cNvSpPr/>
      </dsp:nvSpPr>
      <dsp:spPr>
        <a:xfrm>
          <a:off x="5422106" y="573683"/>
          <a:ext cx="2464593" cy="1478756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Проведение широкой информационной кампании по </a:t>
          </a:r>
          <a:r>
            <a:rPr lang="ru-RU" sz="1600" kern="1200" dirty="0" err="1"/>
            <a:t>демифологизации</a:t>
          </a:r>
          <a:r>
            <a:rPr lang="ru-RU" sz="1600" kern="1200" dirty="0"/>
            <a:t> </a:t>
          </a:r>
          <a:r>
            <a:rPr lang="ru-RU" sz="1600" kern="1200"/>
            <a:t>криптовалют</a:t>
          </a:r>
          <a:endParaRPr lang="ru-RU" sz="1600" kern="1200" dirty="0"/>
        </a:p>
      </dsp:txBody>
      <dsp:txXfrm>
        <a:off x="5422106" y="573683"/>
        <a:ext cx="2464593" cy="1478756"/>
      </dsp:txXfrm>
    </dsp:sp>
    <dsp:sp modelId="{3B1013FA-CB07-4FF8-B280-B3B68B661AE3}">
      <dsp:nvSpPr>
        <dsp:cNvPr id="0" name=""/>
        <dsp:cNvSpPr/>
      </dsp:nvSpPr>
      <dsp:spPr>
        <a:xfrm>
          <a:off x="0" y="2298898"/>
          <a:ext cx="2464593" cy="1478756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Формирование независимого пула экспертов в сфере </a:t>
          </a:r>
          <a:r>
            <a:rPr lang="ru-RU" sz="1600" kern="1200" dirty="0" err="1"/>
            <a:t>криптовалют</a:t>
          </a:r>
          <a:endParaRPr lang="ru-RU" sz="1600" kern="1200" dirty="0"/>
        </a:p>
      </dsp:txBody>
      <dsp:txXfrm>
        <a:off x="0" y="2298898"/>
        <a:ext cx="2464593" cy="1478756"/>
      </dsp:txXfrm>
    </dsp:sp>
    <dsp:sp modelId="{699DFA2E-E1EA-40A4-B9AA-BDCA0B2C9E34}">
      <dsp:nvSpPr>
        <dsp:cNvPr id="0" name=""/>
        <dsp:cNvSpPr/>
      </dsp:nvSpPr>
      <dsp:spPr>
        <a:xfrm>
          <a:off x="2711053" y="2298898"/>
          <a:ext cx="2464593" cy="1478756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Создание Национального реестра </a:t>
          </a:r>
          <a:r>
            <a:rPr lang="ru-RU" sz="1600" kern="1200" dirty="0" err="1"/>
            <a:t>криптопроектов</a:t>
          </a:r>
          <a:r>
            <a:rPr lang="ru-RU" sz="1600" kern="1200" dirty="0"/>
            <a:t>, публикация его отчетов</a:t>
          </a:r>
        </a:p>
      </dsp:txBody>
      <dsp:txXfrm>
        <a:off x="2711053" y="2298898"/>
        <a:ext cx="2464593" cy="1478756"/>
      </dsp:txXfrm>
    </dsp:sp>
    <dsp:sp modelId="{5BD2DFE8-35A4-4357-BAA5-4A457030916D}">
      <dsp:nvSpPr>
        <dsp:cNvPr id="0" name=""/>
        <dsp:cNvSpPr/>
      </dsp:nvSpPr>
      <dsp:spPr>
        <a:xfrm>
          <a:off x="5422106" y="2298898"/>
          <a:ext cx="2464593" cy="1478756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Повышение правовой финансовой грамотности для стимулирования рационального отношения к семейному бюджету</a:t>
          </a:r>
        </a:p>
      </dsp:txBody>
      <dsp:txXfrm>
        <a:off x="5422106" y="2298898"/>
        <a:ext cx="2464593" cy="1478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D4C76-621F-4A7D-AD9D-49F0783D924C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3F08D-756A-4AC9-8ABC-B9B9E49D1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540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9B08E8-D160-4008-B0D9-014C19976F2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674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9B08E8-D160-4008-B0D9-014C19976F2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927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9B08E8-D160-4008-B0D9-014C19976F2E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397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9B08E8-D160-4008-B0D9-014C19976F2E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28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6BC97-5E2A-43EC-911F-EBBC644BAD68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682-BA32-4B3C-BB43-6ACD0F047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218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6BC97-5E2A-43EC-911F-EBBC644BAD68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682-BA32-4B3C-BB43-6ACD0F047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058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6BC97-5E2A-43EC-911F-EBBC644BAD68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682-BA32-4B3C-BB43-6ACD0F047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997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92787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6BC97-5E2A-43EC-911F-EBBC644BAD68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682-BA32-4B3C-BB43-6ACD0F047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829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6BC97-5E2A-43EC-911F-EBBC644BAD68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682-BA32-4B3C-BB43-6ACD0F047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66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6BC97-5E2A-43EC-911F-EBBC644BAD68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682-BA32-4B3C-BB43-6ACD0F047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068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6BC97-5E2A-43EC-911F-EBBC644BAD68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682-BA32-4B3C-BB43-6ACD0F047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996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6BC97-5E2A-43EC-911F-EBBC644BAD68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682-BA32-4B3C-BB43-6ACD0F047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953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6BC97-5E2A-43EC-911F-EBBC644BAD68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682-BA32-4B3C-BB43-6ACD0F047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625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6BC97-5E2A-43EC-911F-EBBC644BAD68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682-BA32-4B3C-BB43-6ACD0F047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12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6BC97-5E2A-43EC-911F-EBBC644BAD68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682-BA32-4B3C-BB43-6ACD0F047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3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6BC97-5E2A-43EC-911F-EBBC644BAD68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A8682-BA32-4B3C-BB43-6ACD0F047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84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39.png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43.gif"/><Relationship Id="rId10" Type="http://schemas.openxmlformats.org/officeDocument/2006/relationships/image" Target="../media/image38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hyperlink" Target="https://vk.com/photo-176005457_45623905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post@fedfond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hyperlink" Target="http://www.fedfond.ru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4.emf"/><Relationship Id="rId4" Type="http://schemas.openxmlformats.org/officeDocument/2006/relationships/diagramLayout" Target="../diagrams/layout4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2C96323-769A-4B37-8ACC-DA5128920A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sp>
        <p:nvSpPr>
          <p:cNvPr id="124" name="Shape 124"/>
          <p:cNvSpPr/>
          <p:nvPr/>
        </p:nvSpPr>
        <p:spPr>
          <a:xfrm>
            <a:off x="628647" y="5444895"/>
            <a:ext cx="3242317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1200">
                <a:solidFill>
                  <a:srgbClr val="80808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endParaRPr dirty="0"/>
          </a:p>
        </p:txBody>
      </p:sp>
      <p:sp>
        <p:nvSpPr>
          <p:cNvPr id="125" name="Shape 125"/>
          <p:cNvSpPr/>
          <p:nvPr/>
        </p:nvSpPr>
        <p:spPr>
          <a:xfrm>
            <a:off x="3563888" y="2853940"/>
            <a:ext cx="4929697" cy="1150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50000"/>
              </a:lnSpc>
              <a:defRPr sz="1200" b="1">
                <a:solidFill>
                  <a:srgbClr val="54B6C9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1600" dirty="0">
                <a:solidFill>
                  <a:srgbClr val="11936D"/>
                </a:solidFill>
                <a:sym typeface="Tahoma"/>
              </a:rPr>
              <a:t>управляющий Федерального общественно-государственного фонда по защите прав вкладчиков и акционеров, г. Москва</a:t>
            </a:r>
            <a:endParaRPr sz="1600" dirty="0">
              <a:solidFill>
                <a:srgbClr val="11936D"/>
              </a:solidFill>
            </a:endParaRPr>
          </a:p>
        </p:txBody>
      </p:sp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3563888" y="2244111"/>
            <a:ext cx="4034936" cy="92332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l"/>
            <a:r>
              <a:rPr lang="ru-RU" dirty="0">
                <a:solidFill>
                  <a:srgbClr val="3848AF"/>
                </a:solidFill>
              </a:rPr>
              <a:t>САФИУЛИН </a:t>
            </a:r>
            <a:br>
              <a:rPr lang="ru-RU" dirty="0">
                <a:solidFill>
                  <a:srgbClr val="3848AF"/>
                </a:solidFill>
              </a:rPr>
            </a:br>
            <a:r>
              <a:rPr lang="ru-RU" dirty="0">
                <a:solidFill>
                  <a:srgbClr val="3848AF"/>
                </a:solidFill>
              </a:rPr>
              <a:t>Марат </a:t>
            </a:r>
            <a:r>
              <a:rPr lang="ru-RU" dirty="0" err="1">
                <a:solidFill>
                  <a:srgbClr val="3848AF"/>
                </a:solidFill>
              </a:rPr>
              <a:t>Шамилевич</a:t>
            </a:r>
            <a:r>
              <a:rPr lang="ru-RU" dirty="0">
                <a:solidFill>
                  <a:srgbClr val="3848AF"/>
                </a:solidFill>
              </a:rPr>
              <a:t> </a:t>
            </a:r>
            <a:br>
              <a:rPr lang="ru-RU" dirty="0">
                <a:solidFill>
                  <a:srgbClr val="3848AF"/>
                </a:solidFill>
              </a:rPr>
            </a:br>
            <a:r>
              <a:rPr lang="ru-RU" dirty="0">
                <a:solidFill>
                  <a:srgbClr val="3848AF"/>
                </a:solidFill>
              </a:rPr>
              <a:t/>
            </a:r>
            <a:br>
              <a:rPr lang="ru-RU" dirty="0">
                <a:solidFill>
                  <a:srgbClr val="3848AF"/>
                </a:solidFill>
              </a:rPr>
            </a:br>
            <a:endParaRPr dirty="0">
              <a:solidFill>
                <a:srgbClr val="3848AF"/>
              </a:solidFill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2051720" y="4507703"/>
            <a:ext cx="5256584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700" dirty="0"/>
              <a:t>Финансовая пирамида 2019: распознать и победить!</a:t>
            </a:r>
            <a:endParaRPr sz="2700" dirty="0"/>
          </a:p>
        </p:txBody>
      </p:sp>
      <p:pic>
        <p:nvPicPr>
          <p:cNvPr id="23" name="Picture 3" descr="C:\Users\Администратор\Desktop\Без имени-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7" t="25657" r="6957" b="54788"/>
          <a:stretch/>
        </p:blipFill>
        <p:spPr bwMode="auto">
          <a:xfrm>
            <a:off x="1827785" y="4668561"/>
            <a:ext cx="209984" cy="23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8204941-BFA2-4A3F-97B6-D6977E6A16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90"/>
          <a:stretch/>
        </p:blipFill>
        <p:spPr>
          <a:xfrm>
            <a:off x="1155314" y="1768962"/>
            <a:ext cx="1726796" cy="19322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B4C6DD5-810F-454D-AFEF-DF5994EEA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622800"/>
            <a:ext cx="1617329" cy="111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D324BE3-84B1-4D1B-B63D-D3E771FE04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84201" y="1019791"/>
            <a:ext cx="6175598" cy="682272"/>
          </a:xfrm>
        </p:spPr>
        <p:txBody>
          <a:bodyPr>
            <a:normAutofit/>
          </a:bodyPr>
          <a:lstStyle/>
          <a:p>
            <a:r>
              <a:rPr lang="ru-RU" sz="2800" dirty="0" err="1">
                <a:solidFill>
                  <a:srgbClr val="3948AF"/>
                </a:solidFill>
                <a:latin typeface="Arial Black" panose="020B0A04020102020204" pitchFamily="34" charset="0"/>
              </a:rPr>
              <a:t>Нетраспарентность</a:t>
            </a:r>
            <a:r>
              <a:rPr lang="ru-RU" sz="2800" dirty="0">
                <a:solidFill>
                  <a:srgbClr val="3948AF"/>
                </a:solidFill>
                <a:latin typeface="Arial Black" panose="020B0A04020102020204" pitchFamily="34" charset="0"/>
              </a:rPr>
              <a:t> КПК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2824" y="1988840"/>
            <a:ext cx="4032448" cy="483054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Вступая в КПК, гражданин вместе со статусом пайщика берет на себя </a:t>
            </a:r>
            <a:r>
              <a:rPr lang="ru-RU" b="1" u="sng" dirty="0"/>
              <a:t>материальную ответственность</a:t>
            </a:r>
            <a:r>
              <a:rPr lang="ru-RU" b="1" dirty="0"/>
              <a:t>, в частности, по необходимости в определенных ситуациях – уплачивать дополнительные взносы.</a:t>
            </a:r>
          </a:p>
          <a:p>
            <a:pPr algn="ctr"/>
            <a:r>
              <a:rPr lang="ru-RU" b="1" dirty="0"/>
              <a:t>Акционер не имеет подобных обязательств. </a:t>
            </a:r>
          </a:p>
          <a:p>
            <a:pPr algn="ctr"/>
            <a:r>
              <a:rPr lang="ru-RU" b="1" dirty="0"/>
              <a:t>Но уровень информированности об эмитенте, о менеджменте у него значительно выше, чем у потенциального пайщика о КПК</a:t>
            </a:r>
          </a:p>
          <a:p>
            <a:pPr algn="ctr"/>
            <a:endParaRPr lang="ru-RU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4418856" y="2408225"/>
            <a:ext cx="4464496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/>
              <a:t>В целях повышения </a:t>
            </a:r>
            <a:r>
              <a:rPr lang="ru-RU" sz="2000" b="1" dirty="0" err="1"/>
              <a:t>транспарентности</a:t>
            </a:r>
            <a:r>
              <a:rPr lang="ru-RU" sz="2000" b="1" dirty="0"/>
              <a:t> КПК предлагается: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79420" y="3253492"/>
            <a:ext cx="3240360" cy="33593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ru-RU" sz="2000" b="1" dirty="0">
                <a:solidFill>
                  <a:srgbClr val="FFFF00"/>
                </a:solidFill>
              </a:rPr>
              <a:t>Публиковать информацию о пайщиках с пакетами более 5% паев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>
                <a:solidFill>
                  <a:srgbClr val="FFFF00"/>
                </a:solidFill>
              </a:rPr>
              <a:t>Согласовывать с пайщиками все займы в сумме более 5% от суммы всех активов.</a:t>
            </a:r>
          </a:p>
        </p:txBody>
      </p:sp>
      <p:pic>
        <p:nvPicPr>
          <p:cNvPr id="8" name="Picture 2" descr="https://img1.labirint.ru/books/370211/cover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526" y="525162"/>
            <a:ext cx="1037273" cy="155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91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8ABC130-F3CA-42D9-BB7D-4B615CE6E2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442" y="1060229"/>
            <a:ext cx="5023470" cy="85660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2643B"/>
                </a:solidFill>
                <a:latin typeface="Arial Black" panose="020B0A04020102020204" pitchFamily="34" charset="0"/>
              </a:rPr>
              <a:t>Опрос финансистов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829189376"/>
              </p:ext>
            </p:extLst>
          </p:nvPr>
        </p:nvGraphicFramePr>
        <p:xfrm>
          <a:off x="7201" y="2060769"/>
          <a:ext cx="6671017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245" y="666736"/>
            <a:ext cx="1918957" cy="1087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вальная выноска 6"/>
          <p:cNvSpPr/>
          <p:nvPr/>
        </p:nvSpPr>
        <p:spPr>
          <a:xfrm>
            <a:off x="6823177" y="2029153"/>
            <a:ext cx="2221463" cy="3600400"/>
          </a:xfrm>
          <a:prstGeom prst="wedgeEllipseCallout">
            <a:avLst>
              <a:gd name="adj1" fmla="val -52077"/>
              <a:gd name="adj2" fmla="val 6953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Опрос проведен 3 октября 2019 года среди участников </a:t>
            </a:r>
            <a:r>
              <a:rPr lang="ru-RU" b="1" dirty="0" err="1">
                <a:solidFill>
                  <a:schemeClr val="tx1"/>
                </a:solidFill>
              </a:rPr>
              <a:t>Междуна</a:t>
            </a:r>
            <a:r>
              <a:rPr lang="ru-RU" b="1" dirty="0">
                <a:solidFill>
                  <a:schemeClr val="tx1"/>
                </a:solidFill>
              </a:rPr>
              <a:t>-родной конференции «Территория финансовой безопасности 2019»</a:t>
            </a:r>
          </a:p>
        </p:txBody>
      </p:sp>
    </p:spTree>
    <p:extLst>
      <p:ext uri="{BB962C8B-B14F-4D97-AF65-F5344CB8AC3E}">
        <p14:creationId xmlns:p14="http://schemas.microsoft.com/office/powerpoint/2010/main" val="90663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8ABC130-F3CA-42D9-BB7D-4B615CE6E2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328433D-5B92-4AAE-B69B-BCF33CE6E6AF}"/>
              </a:ext>
            </a:extLst>
          </p:cNvPr>
          <p:cNvSpPr txBox="1"/>
          <p:nvPr/>
        </p:nvSpPr>
        <p:spPr>
          <a:xfrm>
            <a:off x="1259632" y="5220372"/>
            <a:ext cx="6812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Инвестиционные легенды финансовых пирамид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87313CDC-C541-4367-AF2D-6F5BF71F7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80728"/>
            <a:ext cx="3887448" cy="4239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7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ED15403-0583-4985-9603-62586ACCC1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" r="56363" b="83622"/>
          <a:stretch/>
        </p:blipFill>
        <p:spPr>
          <a:xfrm>
            <a:off x="5157072" y="4666"/>
            <a:ext cx="3986928" cy="98800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0048" y="1007309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Легенда финансовой пирамиды – это объяснение для целевой аудитории (ЦА), как зарабатывается сверхдоход? Она должна быть: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22186577"/>
              </p:ext>
            </p:extLst>
          </p:nvPr>
        </p:nvGraphicFramePr>
        <p:xfrm>
          <a:off x="460048" y="233489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694472" y="4736162"/>
            <a:ext cx="2304256" cy="2016224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Необязательное условие –легенда может быть и «неблизкой» для ЦА,  например </a:t>
            </a:r>
            <a:r>
              <a:rPr lang="ru-RU" sz="1600" b="1" dirty="0" err="1"/>
              <a:t>микрофинансиро-вание</a:t>
            </a:r>
            <a:r>
              <a:rPr lang="ru-RU" sz="1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925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741" y="342058"/>
            <a:ext cx="6833563" cy="1325563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100" b="1" dirty="0">
                <a:latin typeface="Arial" panose="020B0604020202020204" pitchFamily="34" charset="0"/>
                <a:cs typeface="Arial" panose="020B0604020202020204" pitchFamily="34" charset="0"/>
              </a:rPr>
              <a:t>КФХ и партнеры (крестьянско-фермерское хозяйство 33% годовых)</a:t>
            </a:r>
            <a:r>
              <a:rPr lang="ru-RU" sz="3600" b="1" dirty="0"/>
              <a:t/>
            </a:r>
            <a:br>
              <a:rPr lang="ru-RU" sz="3600" b="1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04" y="1484784"/>
            <a:ext cx="7358063" cy="4138910"/>
          </a:xfrm>
          <a:prstGeom prst="rect">
            <a:avLst/>
          </a:prstGeom>
        </p:spPr>
      </p:pic>
      <p:sp>
        <p:nvSpPr>
          <p:cNvPr id="7" name="Выноска 3 6"/>
          <p:cNvSpPr/>
          <p:nvPr/>
        </p:nvSpPr>
        <p:spPr>
          <a:xfrm>
            <a:off x="628650" y="4083113"/>
            <a:ext cx="1163936" cy="832919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43398"/>
              <a:gd name="adj8" fmla="val 188429"/>
            </a:avLst>
          </a:prstGeom>
          <a:noFill/>
          <a:ln w="25400" cap="flat" cmpd="sng" algn="ctr">
            <a:solidFill>
              <a:srgbClr val="CC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650" y="4164594"/>
            <a:ext cx="111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32% годовых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+1% </a:t>
            </a:r>
            <a:r>
              <a:rPr lang="ru-RU" sz="1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пенсио</a:t>
            </a: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нерам</a:t>
            </a:r>
            <a:endParaRPr lang="ru-RU"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806574" y="5142368"/>
            <a:ext cx="1611517" cy="262551"/>
          </a:xfrm>
          <a:prstGeom prst="ellipse">
            <a:avLst/>
          </a:prstGeom>
          <a:noFill/>
          <a:ln w="25400" cap="flat" cmpd="sng" algn="ctr">
            <a:solidFill>
              <a:srgbClr val="CC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848" y="270842"/>
            <a:ext cx="1448569" cy="1448569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571404" y="5863191"/>
            <a:ext cx="7609581" cy="70018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 2014-2018 году вложения в сельское хозяйство было одной из основных легенд. Сегодня эта легенда почти не используется.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020272" y="2025855"/>
            <a:ext cx="1863080" cy="211706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 марте 2019 года закрылся офис КФХ, а в апреле перестали отвечать телефоны</a:t>
            </a:r>
          </a:p>
        </p:txBody>
      </p:sp>
    </p:spTree>
    <p:extLst>
      <p:ext uri="{BB962C8B-B14F-4D97-AF65-F5344CB8AC3E}">
        <p14:creationId xmlns:p14="http://schemas.microsoft.com/office/powerpoint/2010/main" val="45047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021" y="188640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Global Rent Incorporated </a:t>
            </a:r>
            <a:r>
              <a:rPr lang="ru-RU" sz="2400" b="1" dirty="0"/>
              <a:t>(субаренда недвижимости, 180-320% годовых)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56" y="1142747"/>
            <a:ext cx="5774444" cy="4336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97757" y="5758934"/>
            <a:ext cx="577444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Легенда высокой доходности: компания арендует значительные объемы недвижимости «дешево» и сдает их мелким арендаторам «дорого»</a:t>
            </a:r>
          </a:p>
        </p:txBody>
      </p:sp>
      <p:sp>
        <p:nvSpPr>
          <p:cNvPr id="12" name="Овал 11"/>
          <p:cNvSpPr/>
          <p:nvPr/>
        </p:nvSpPr>
        <p:spPr>
          <a:xfrm>
            <a:off x="1259632" y="3573016"/>
            <a:ext cx="4752528" cy="86409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ьная выноска 12"/>
          <p:cNvSpPr/>
          <p:nvPr/>
        </p:nvSpPr>
        <p:spPr>
          <a:xfrm>
            <a:off x="5702635" y="1664645"/>
            <a:ext cx="3447079" cy="1664446"/>
          </a:xfrm>
          <a:prstGeom prst="wedgeEllipseCallout">
            <a:avLst>
              <a:gd name="adj1" fmla="val -48922"/>
              <a:gd name="adj2" fmla="val 76320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Для инвестиций в реальную экономику нереально краткий срок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13115" y="3554670"/>
            <a:ext cx="2500561" cy="2664296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 сайте размещена «лицензия» Комиссии по ценным бумагам Филиппин, однако на сайте этого регулятора нет информации об этой компании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317" y="161702"/>
            <a:ext cx="1262063" cy="1381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30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276919"/>
            <a:ext cx="6751662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AliTrade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(инвестиции в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AliExpress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36-720%)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84797"/>
            <a:ext cx="4663430" cy="4048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www.flashsaletricks.com/wp-content/uploads/2017/07/Aliexpress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260648"/>
            <a:ext cx="1341834" cy="1341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940152" y="1830155"/>
            <a:ext cx="2888332" cy="388843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Сайт появился летом 2017 года, но только в последние месяцы наблюдается попытка раскрутить аферу.</a:t>
            </a:r>
          </a:p>
          <a:p>
            <a:pPr algn="ctr"/>
            <a:r>
              <a:rPr lang="ru-RU" sz="2000" b="1" dirty="0"/>
              <a:t>Легенда представляет </a:t>
            </a:r>
            <a:r>
              <a:rPr lang="en-US" sz="2000" b="1" dirty="0" err="1"/>
              <a:t>AliTrade</a:t>
            </a:r>
            <a:r>
              <a:rPr lang="en-US" sz="2000" b="1" dirty="0"/>
              <a:t> </a:t>
            </a:r>
            <a:r>
              <a:rPr lang="ru-RU" sz="2000" b="1" dirty="0"/>
              <a:t>как перекупщика товаров </a:t>
            </a:r>
            <a:r>
              <a:rPr lang="en-US" sz="2000" b="1" dirty="0" err="1"/>
              <a:t>AliExpress</a:t>
            </a:r>
            <a:r>
              <a:rPr lang="ru-RU" sz="2000" b="1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650" y="5713480"/>
            <a:ext cx="484508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«Компания» «имеет» офисы в КНР, однако никакой информации о юридическом лице (китайском или российском) нет</a:t>
            </a:r>
          </a:p>
        </p:txBody>
      </p:sp>
    </p:spTree>
    <p:extLst>
      <p:ext uri="{BB962C8B-B14F-4D97-AF65-F5344CB8AC3E}">
        <p14:creationId xmlns:p14="http://schemas.microsoft.com/office/powerpoint/2010/main" val="21527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666" y="188639"/>
            <a:ext cx="6319614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SynthesTech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  платины из других металлов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92" y="243573"/>
            <a:ext cx="1479042" cy="119900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74482"/>
            <a:ext cx="7489317" cy="3709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79512" y="4814740"/>
            <a:ext cx="8784976" cy="1854620"/>
          </a:xfrm>
          <a:prstGeom prst="roundRect">
            <a:avLst/>
          </a:prstGeom>
          <a:solidFill>
            <a:srgbClr val="7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Компания откровенно говорит, что продолжает дело алхимиков. Она «не собирается» вступать в научные споры с оппонентами, а занимается коммерческим применением «прорывных» технологий (холодный ядерный синтез). </a:t>
            </a:r>
          </a:p>
        </p:txBody>
      </p:sp>
    </p:spTree>
    <p:extLst>
      <p:ext uri="{BB962C8B-B14F-4D97-AF65-F5344CB8AC3E}">
        <p14:creationId xmlns:p14="http://schemas.microsoft.com/office/powerpoint/2010/main" val="2823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006" y="69055"/>
            <a:ext cx="6319614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Привлечение денег населения в инвестиционные проекты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/>
              <a:t>Законодательство не ограничивает права физического лица кредитовать организации, однако оно ограничивает активность юридических лиц по привлечению инвестиций от граждан. </a:t>
            </a:r>
          </a:p>
          <a:p>
            <a:r>
              <a:rPr lang="ru-RU" sz="2800" dirty="0"/>
              <a:t>В некоторых случаях юридическое лицо (МФК, ломбарды) в принципе не имеет права занимать деньги у физических лиц, если они не являются акционерами этой организации.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617" y="245873"/>
            <a:ext cx="1124521" cy="1124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F90F982-9BFB-4FA4-87F6-85E0F13F29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14" r="71318" b="3864"/>
          <a:stretch/>
        </p:blipFill>
        <p:spPr>
          <a:xfrm>
            <a:off x="7201" y="6176962"/>
            <a:ext cx="2620583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2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2B000F9-E34C-4F54-AAD4-3628886583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" r="56363" b="83622"/>
          <a:stretch/>
        </p:blipFill>
        <p:spPr>
          <a:xfrm>
            <a:off x="5157072" y="4666"/>
            <a:ext cx="3986928" cy="9880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rgbClr val="12643B"/>
                </a:solidFill>
                <a:latin typeface="Arial Black" panose="020B0A04020102020204" pitchFamily="34" charset="0"/>
              </a:rPr>
              <a:t>Предложения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8330584"/>
              </p:ext>
            </p:extLst>
          </p:nvPr>
        </p:nvGraphicFramePr>
        <p:xfrm>
          <a:off x="628650" y="2243683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https://img1.labirint.ru/books/370211/coverbi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836712"/>
            <a:ext cx="1037273" cy="155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24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2C96323-769A-4B37-8ACC-DA5128920A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24AC01B-F532-406F-8731-F93A5DF7B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052736"/>
            <a:ext cx="6696744" cy="50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6875604" cy="114300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Arial Black" panose="020B0A04020102020204" pitchFamily="34" charset="0"/>
              </a:rPr>
              <a:t>Как ограничить привлечение средств населения нефинансовыми организациями?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8" name="Picture 2" descr="http://lik-maf.ru/upload/iblock/c0f/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116" y="260925"/>
            <a:ext cx="1821390" cy="100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8" y="6237148"/>
            <a:ext cx="4427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Результаты опроса в октябре 2018 года</a:t>
            </a:r>
          </a:p>
        </p:txBody>
      </p:sp>
    </p:spTree>
    <p:extLst>
      <p:ext uri="{BB962C8B-B14F-4D97-AF65-F5344CB8AC3E}">
        <p14:creationId xmlns:p14="http://schemas.microsoft.com/office/powerpoint/2010/main" val="337773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12254"/>
            <a:ext cx="6624736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Arial Black" panose="020B0A04020102020204" pitchFamily="34" charset="0"/>
              </a:rPr>
              <a:t>Для чего используют </a:t>
            </a:r>
            <a:r>
              <a:rPr lang="ru-RU" sz="2000" b="1" dirty="0" err="1">
                <a:latin typeface="Arial Black" panose="020B0A04020102020204" pitchFamily="34" charset="0"/>
              </a:rPr>
              <a:t>криптовалютные</a:t>
            </a:r>
            <a:r>
              <a:rPr lang="ru-RU" sz="2000" b="1" dirty="0">
                <a:latin typeface="Arial Black" panose="020B0A04020102020204" pitchFamily="34" charset="0"/>
              </a:rPr>
              <a:t> легенды и цифровые проекты организаторы финансовых пирамид?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962841" y="1413286"/>
          <a:ext cx="5625383" cy="2807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879" y="6293138"/>
            <a:ext cx="1336521" cy="3286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2994" y="6081148"/>
            <a:ext cx="1191006" cy="7443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9037" y="6149903"/>
            <a:ext cx="617220" cy="6150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3787" y="6226734"/>
            <a:ext cx="1454468" cy="4614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77929" y="4880798"/>
            <a:ext cx="794624" cy="7946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3690" y="3573016"/>
            <a:ext cx="2328863" cy="500063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11561" y="4293096"/>
            <a:ext cx="7484348" cy="1788092"/>
          </a:xfrm>
          <a:prstGeom prst="roundRect">
            <a:avLst/>
          </a:prstGeom>
          <a:solidFill>
            <a:srgbClr val="7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Однако!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В реальности проекты по выпуску </a:t>
            </a:r>
            <a:r>
              <a:rPr lang="ru-RU" b="1" dirty="0" err="1"/>
              <a:t>криптовалют</a:t>
            </a:r>
            <a:r>
              <a:rPr lang="ru-RU" b="1" dirty="0"/>
              <a:t>  редко реализуются (дорого и сложно для мелких  пирамид)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Практически никогда </a:t>
            </a:r>
            <a:r>
              <a:rPr lang="ru-RU" b="1" dirty="0" err="1"/>
              <a:t>криптовалюта</a:t>
            </a:r>
            <a:r>
              <a:rPr lang="ru-RU" b="1" dirty="0"/>
              <a:t> не используется как средство сбора и накопления пирамидой собранных средств (им самим нужны обычные деньги)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994" y="2556823"/>
            <a:ext cx="956692" cy="81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://allforchildren.ru/why/illustr/how94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690" y="260648"/>
            <a:ext cx="2051685" cy="166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82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2C96323-769A-4B37-8ACC-DA5128920A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3" b="3864"/>
          <a:stretch/>
        </p:blipFill>
        <p:spPr>
          <a:xfrm>
            <a:off x="7201" y="1916832"/>
            <a:ext cx="9136799" cy="49411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E5930AF-9F54-4A60-846A-CF70BF0B0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3" t="28172"/>
          <a:stretch/>
        </p:blipFill>
        <p:spPr>
          <a:xfrm>
            <a:off x="0" y="0"/>
            <a:ext cx="8001000" cy="4190999"/>
          </a:xfrm>
          <a:prstGeom prst="rect">
            <a:avLst/>
          </a:prstGeom>
        </p:spPr>
      </p:pic>
      <p:sp>
        <p:nvSpPr>
          <p:cNvPr id="13" name="Заголовок 4">
            <a:extLst>
              <a:ext uri="{FF2B5EF4-FFF2-40B4-BE49-F238E27FC236}">
                <a16:creationId xmlns="" xmlns:a16="http://schemas.microsoft.com/office/drawing/2014/main" id="{9CEF6F22-F72F-4ACB-A99D-177AEACB6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50912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3948AF"/>
                </a:solidFill>
                <a:latin typeface="Arial Black" panose="020B0A04020102020204" pitchFamily="34" charset="0"/>
              </a:rPr>
              <a:t>Особенности </a:t>
            </a:r>
            <a:r>
              <a:rPr lang="ru-RU" dirty="0" err="1">
                <a:solidFill>
                  <a:srgbClr val="3948AF"/>
                </a:solidFill>
                <a:latin typeface="Arial Black" panose="020B0A04020102020204" pitchFamily="34" charset="0"/>
              </a:rPr>
              <a:t>криптолегенд</a:t>
            </a:r>
            <a:endParaRPr lang="ru-RU" dirty="0">
              <a:solidFill>
                <a:srgbClr val="3948A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39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FAA2A54-A47B-43C5-A29B-4DB6CAB814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97135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 Black" panose="020B0A04020102020204" pitchFamily="34" charset="0"/>
              </a:rPr>
              <a:t>Почему трудно бороться с </a:t>
            </a:r>
            <a:r>
              <a:rPr lang="ru-RU" sz="2800" dirty="0" err="1">
                <a:latin typeface="Arial Black" panose="020B0A04020102020204" pitchFamily="34" charset="0"/>
              </a:rPr>
              <a:t>криптолегендами</a:t>
            </a:r>
            <a:r>
              <a:rPr lang="ru-RU" sz="2800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46876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Эффект памяти 2017 года. Длительный мощный спурт </a:t>
            </a:r>
            <a:r>
              <a:rPr lang="ru-RU" dirty="0" err="1"/>
              <a:t>криптовалют</a:t>
            </a:r>
            <a:r>
              <a:rPr lang="ru-RU" dirty="0"/>
              <a:t> продемонстрировал принципиальную возможность некриминального сказочного обогащения. У сотен миллионов землян осталось желание – не пропустить следующего шанса.</a:t>
            </a:r>
          </a:p>
          <a:p>
            <a:r>
              <a:rPr lang="ru-RU" dirty="0"/>
              <a:t>Отсутствие авторитетных профессионального и экспертного сообществ, стандартов в цифровых отношениях делает гражданина беззащитным перед рекламой </a:t>
            </a:r>
            <a:r>
              <a:rPr lang="ru-RU" dirty="0" err="1"/>
              <a:t>криптопроектов</a:t>
            </a:r>
            <a:r>
              <a:rPr lang="ru-RU" dirty="0"/>
              <a:t>. Потребителю можно внушить все, что угодно</a:t>
            </a:r>
          </a:p>
          <a:p>
            <a:r>
              <a:rPr lang="ru-RU" dirty="0"/>
              <a:t>Ореол современности. Мошенники четко осознают, что «современность» далеко не всем нравится, поэтому в пирамидах, ориентированных на великовозрастную категорию, </a:t>
            </a:r>
            <a:r>
              <a:rPr lang="ru-RU" dirty="0" err="1"/>
              <a:t>криптотема</a:t>
            </a:r>
            <a:r>
              <a:rPr lang="ru-RU" dirty="0"/>
              <a:t> отсутствует (даже  в проектах с легендами в сферах высоких технологий).</a:t>
            </a:r>
          </a:p>
          <a:p>
            <a:r>
              <a:rPr lang="ru-RU" dirty="0"/>
              <a:t>Практически полное отсутствие внятной разъяснительной работы с населением о том, что такое цифровые активы, </a:t>
            </a:r>
            <a:r>
              <a:rPr lang="ru-RU" dirty="0" err="1"/>
              <a:t>криптовалюта</a:t>
            </a:r>
            <a:r>
              <a:rPr lang="ru-RU" dirty="0"/>
              <a:t>.</a:t>
            </a:r>
          </a:p>
        </p:txBody>
      </p:sp>
      <p:pic>
        <p:nvPicPr>
          <p:cNvPr id="10242" name="Picture 2" descr="https://lh6.googleusercontent.com/proxy/KoWRkdQUIQSMNVsX8x0-9D_NRDHMQo3MYK0T3eYp9CH3gu4ShaJisCXM-grDjPNq4I30bs6VewWf4arAxfpPL_TKgGVfeivSKEJWc2Y0aXo4KoE_x72J2hmf=w1200-h630-p-k-no-n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032" y="946726"/>
            <a:ext cx="22860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89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463630" cy="1325563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Arial Black" panose="020B0A04020102020204" pitchFamily="34" charset="0"/>
              </a:rPr>
              <a:t>AirBitClub</a:t>
            </a:r>
            <a:r>
              <a:rPr lang="en-US" b="1" dirty="0">
                <a:latin typeface="Arial Black" panose="020B0A04020102020204" pitchFamily="34" charset="0"/>
              </a:rPr>
              <a:t> </a:t>
            </a:r>
            <a:r>
              <a:rPr lang="en-US" dirty="0">
                <a:latin typeface="Arial Black" panose="020B0A04020102020204" pitchFamily="34" charset="0"/>
              </a:rPr>
              <a:t>(20-300%</a:t>
            </a:r>
            <a:r>
              <a:rPr lang="ru-RU" dirty="0">
                <a:latin typeface="Arial Black" panose="020B0A04020102020204" pitchFamily="34" charset="0"/>
              </a:rPr>
              <a:t> годовых)</a:t>
            </a:r>
          </a:p>
        </p:txBody>
      </p:sp>
      <p:sp>
        <p:nvSpPr>
          <p:cNvPr id="5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168275"/>
            <a:ext cx="1711102" cy="1685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612792"/>
            <a:ext cx="3733207" cy="1816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3624262"/>
            <a:ext cx="4608513" cy="2588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705626" y="2000159"/>
            <a:ext cx="3240360" cy="4104456"/>
          </a:xfrm>
          <a:prstGeom prst="roundRect">
            <a:avLst/>
          </a:prstGeom>
          <a:solidFill>
            <a:srgbClr val="8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Несмотря на </a:t>
            </a:r>
            <a:r>
              <a:rPr lang="ru-RU" sz="2000" b="1" dirty="0" err="1"/>
              <a:t>криптолегенду</a:t>
            </a:r>
            <a:r>
              <a:rPr lang="ru-RU" sz="2000" b="1" dirty="0"/>
              <a:t> и </a:t>
            </a:r>
            <a:r>
              <a:rPr lang="ru-RU" sz="2000" b="1" dirty="0" err="1"/>
              <a:t>криптоназвание</a:t>
            </a:r>
            <a:r>
              <a:rPr lang="ru-RU" sz="2000" b="1" dirty="0"/>
              <a:t>, </a:t>
            </a:r>
            <a:r>
              <a:rPr lang="en-US" sz="2000" b="1" dirty="0" err="1"/>
              <a:t>AirBitClub</a:t>
            </a:r>
            <a:r>
              <a:rPr lang="ru-RU" sz="2000" b="1" dirty="0"/>
              <a:t> не имел никакого отношения к </a:t>
            </a:r>
            <a:r>
              <a:rPr lang="ru-RU" sz="2000" b="1" dirty="0" err="1"/>
              <a:t>крипторынку</a:t>
            </a:r>
            <a:r>
              <a:rPr lang="ru-RU" sz="2000" b="1" dirty="0"/>
              <a:t>. Деньги ни в какие </a:t>
            </a:r>
            <a:r>
              <a:rPr lang="ru-RU" sz="2000" b="1" dirty="0" err="1"/>
              <a:t>криптовалюты</a:t>
            </a:r>
            <a:r>
              <a:rPr lang="ru-RU" sz="2000" b="1" dirty="0"/>
              <a:t> не вкладывались. </a:t>
            </a:r>
          </a:p>
          <a:p>
            <a:pPr algn="ctr"/>
            <a:r>
              <a:rPr lang="ru-RU" sz="2000" b="1" dirty="0"/>
              <a:t>Выплачивались в основном тем, кто привлек новых участников.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0700" y="6400800"/>
            <a:ext cx="7579692" cy="3314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 настоящее время открыто уголовное дело в отношении организаторов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529" y="1087234"/>
            <a:ext cx="1187624" cy="980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3013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B4413DB-C138-4BC6-9BE7-7C4DE73488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" r="56363" b="83622"/>
          <a:stretch/>
        </p:blipFill>
        <p:spPr>
          <a:xfrm>
            <a:off x="5157072" y="4666"/>
            <a:ext cx="3986928" cy="9880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906" y="1027326"/>
            <a:ext cx="6463630" cy="1325563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Arial Black" panose="020B0A04020102020204" pitchFamily="34" charset="0"/>
              </a:rPr>
              <a:t>Эрариум</a:t>
            </a:r>
            <a:r>
              <a:rPr lang="ru-RU" b="1" dirty="0">
                <a:latin typeface="Arial Black" panose="020B0A04020102020204" pitchFamily="34" charset="0"/>
              </a:rPr>
              <a:t>. До 400%</a:t>
            </a:r>
            <a:br>
              <a:rPr lang="ru-RU" b="1" dirty="0">
                <a:latin typeface="Arial Black" panose="020B0A04020102020204" pitchFamily="34" charset="0"/>
              </a:rPr>
            </a:br>
            <a:r>
              <a:rPr lang="ru-RU" b="1" dirty="0">
                <a:latin typeface="Arial Black" panose="020B0A04020102020204" pitchFamily="34" charset="0"/>
              </a:rPr>
              <a:t> + реферальные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20888"/>
            <a:ext cx="6011990" cy="349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3528" y="2852936"/>
            <a:ext cx="2088232" cy="316835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Легенды: крипто-</a:t>
            </a:r>
            <a:r>
              <a:rPr lang="ru-RU" sz="2400" dirty="0" err="1"/>
              <a:t>трейдинг</a:t>
            </a:r>
            <a:r>
              <a:rPr lang="ru-RU" sz="2400" dirty="0"/>
              <a:t> и займы под залог </a:t>
            </a:r>
            <a:r>
              <a:rPr lang="ru-RU" sz="2400" dirty="0" err="1"/>
              <a:t>криптовалют</a:t>
            </a:r>
            <a:r>
              <a:rPr lang="ru-RU" sz="24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7624" y="6057854"/>
            <a:ext cx="7127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Основная аудитория – бывшие инвесторы </a:t>
            </a:r>
            <a:r>
              <a:rPr lang="ru-RU" sz="2400" b="1" dirty="0" err="1">
                <a:solidFill>
                  <a:srgbClr val="C00000"/>
                </a:solidFill>
              </a:rPr>
              <a:t>Кэшбери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196" name="Picture 4" descr="https://pp.userapi.com/c847219/v847219454/18474b/QArYy7-VGZY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641" y="1052736"/>
            <a:ext cx="1828800" cy="121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94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618" y="188640"/>
            <a:ext cx="6391622" cy="132556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SynthesTech</a:t>
            </a:r>
            <a:r>
              <a:rPr lang="en-US" b="1" dirty="0"/>
              <a:t> – </a:t>
            </a:r>
            <a:r>
              <a:rPr lang="ru-RU" b="1" dirty="0"/>
              <a:t>проведение </a:t>
            </a:r>
            <a:r>
              <a:rPr lang="en-US" b="1" dirty="0"/>
              <a:t>ICO</a:t>
            </a:r>
            <a:endParaRPr lang="ru-RU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648835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88640"/>
            <a:ext cx="1479042" cy="1199007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871199" y="2276872"/>
            <a:ext cx="2304256" cy="72008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 со стрелкой вправо 6"/>
          <p:cNvSpPr/>
          <p:nvPr/>
        </p:nvSpPr>
        <p:spPr>
          <a:xfrm>
            <a:off x="107504" y="2024844"/>
            <a:ext cx="4176464" cy="1224136"/>
          </a:xfrm>
          <a:prstGeom prst="rightArrowCallou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«Мы разрабатываем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технологию использования феномена Холодного Ядерного Синтеза для получения платины»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2291" y="3717032"/>
            <a:ext cx="1767421" cy="2736304"/>
          </a:xfrm>
          <a:prstGeom prst="roundRect">
            <a:avLst/>
          </a:prstGeom>
          <a:solidFill>
            <a:srgbClr val="7A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К началу 2020 года выведет на рынок собственную </a:t>
            </a:r>
            <a:r>
              <a:rPr lang="ru-RU" b="1" dirty="0" err="1"/>
              <a:t>криптовалюту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4921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F45C8BC-C383-4188-B5F1-1B3DF9685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376305"/>
            <a:ext cx="7569685" cy="32623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422926" y="3429000"/>
            <a:ext cx="44644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422926" y="4007472"/>
            <a:ext cx="44644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422926" y="4797152"/>
            <a:ext cx="44644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5536" y="1288066"/>
            <a:ext cx="6988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Динамика цены </a:t>
            </a:r>
            <a:r>
              <a:rPr lang="ru-RU" sz="2400" b="1" dirty="0" err="1"/>
              <a:t>биткоина</a:t>
            </a:r>
            <a:r>
              <a:rPr lang="ru-RU" sz="2400" b="1" dirty="0"/>
              <a:t> в долларах США с осени 2016 года</a:t>
            </a:r>
          </a:p>
        </p:txBody>
      </p:sp>
      <p:pic>
        <p:nvPicPr>
          <p:cNvPr id="2050" name="Picture 2" descr="http://pobasenki.ru/wp-content/uploads/2018/12/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0" y="746566"/>
            <a:ext cx="1406759" cy="14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12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44624" y="19622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 Black" panose="020B0A04020102020204" pitchFamily="34" charset="0"/>
              </a:rPr>
              <a:t>Ближайшая перспектива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16843" y="1227067"/>
            <a:ext cx="8310314" cy="54944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/>
              <a:t>Возвращение </a:t>
            </a:r>
            <a:r>
              <a:rPr lang="ru-RU" sz="2400" b="1" dirty="0" err="1"/>
              <a:t>биткоина</a:t>
            </a:r>
            <a:r>
              <a:rPr lang="ru-RU" sz="2400" b="1" dirty="0"/>
              <a:t> в диапазон 10-20 тысяч долларов  вызовет значительный рост спроса на </a:t>
            </a:r>
            <a:r>
              <a:rPr lang="ru-RU" sz="2400" b="1" dirty="0" err="1"/>
              <a:t>криптовалюту</a:t>
            </a:r>
            <a:endParaRPr lang="ru-RU" sz="2400" b="1" dirty="0"/>
          </a:p>
          <a:p>
            <a:r>
              <a:rPr lang="ru-RU" sz="2400" b="1" dirty="0"/>
              <a:t>Восстановление частного </a:t>
            </a:r>
            <a:r>
              <a:rPr lang="ru-RU" sz="2400" b="1" dirty="0" err="1"/>
              <a:t>майнинга</a:t>
            </a:r>
            <a:r>
              <a:rPr lang="ru-RU" sz="2400" b="1" dirty="0"/>
              <a:t> (не столько создание новых ферм, сколько </a:t>
            </a:r>
            <a:r>
              <a:rPr lang="ru-RU" sz="2400" b="1" dirty="0" err="1"/>
              <a:t>расконсервация</a:t>
            </a:r>
            <a:r>
              <a:rPr lang="ru-RU" sz="2400" b="1" dirty="0"/>
              <a:t> временно закрытых)</a:t>
            </a:r>
          </a:p>
          <a:p>
            <a:r>
              <a:rPr lang="ru-RU" sz="2400" b="1" dirty="0"/>
              <a:t>Законодательные ограничения на операции с </a:t>
            </a:r>
            <a:r>
              <a:rPr lang="ru-RU" sz="2400" b="1" dirty="0" err="1"/>
              <a:t>криптовалютами</a:t>
            </a:r>
            <a:r>
              <a:rPr lang="ru-RU" sz="2400" b="1" dirty="0"/>
              <a:t> приведут к активизации предложений по размещению </a:t>
            </a:r>
            <a:r>
              <a:rPr lang="ru-RU" sz="2400" b="1" dirty="0" err="1"/>
              <a:t>криптоактивов</a:t>
            </a:r>
            <a:r>
              <a:rPr lang="ru-RU" sz="2400" b="1" dirty="0"/>
              <a:t> в других юрисдикциях. Большинство из этих предложений будут мошенническими</a:t>
            </a:r>
          </a:p>
          <a:p>
            <a:r>
              <a:rPr lang="ru-RU" sz="2400" b="1" dirty="0"/>
              <a:t> Для прямых инвестиций граждан в растущий </a:t>
            </a:r>
            <a:r>
              <a:rPr lang="ru-RU" sz="2400" b="1" dirty="0" err="1"/>
              <a:t>биткоин</a:t>
            </a:r>
            <a:r>
              <a:rPr lang="ru-RU" sz="2400" b="1" dirty="0"/>
              <a:t> мошенники станут активно предлагать «кошельки» и «биржи» с низкими комиссиями вне российской юрисдикции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007" y="136525"/>
            <a:ext cx="1962150" cy="1103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69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0AC7ED9-BFB6-4557-907C-315336F4CD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7111702" cy="132556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Что делать? В сфере совершенствования законодательства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1196313"/>
              </p:ext>
            </p:extLst>
          </p:nvPr>
        </p:nvGraphicFramePr>
        <p:xfrm>
          <a:off x="539552" y="2297211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люс 6"/>
          <p:cNvSpPr/>
          <p:nvPr/>
        </p:nvSpPr>
        <p:spPr>
          <a:xfrm>
            <a:off x="6427118" y="5337731"/>
            <a:ext cx="360040" cy="360040"/>
          </a:xfrm>
          <a:prstGeom prst="mathPl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787158" y="5056086"/>
            <a:ext cx="2302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Статья о рекламе </a:t>
            </a:r>
          </a:p>
          <a:p>
            <a:r>
              <a:rPr lang="ru-RU" b="1" dirty="0"/>
              <a:t>цифровых активов в ФЗ О рекламе</a:t>
            </a:r>
          </a:p>
        </p:txBody>
      </p:sp>
      <p:pic>
        <p:nvPicPr>
          <p:cNvPr id="10" name="Picture 2" descr="https://img1.labirint.ru/books/370211/coverbi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043" y="948258"/>
            <a:ext cx="1037273" cy="155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3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2C96323-769A-4B37-8ACC-DA5128920A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3DAF508-AC3F-40E3-9746-D52D93832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421" y="692696"/>
            <a:ext cx="6031582" cy="1325563"/>
          </a:xfrm>
        </p:spPr>
        <p:txBody>
          <a:bodyPr>
            <a:normAutofit/>
          </a:bodyPr>
          <a:lstStyle/>
          <a:p>
            <a:r>
              <a:rPr lang="ru-RU" sz="3700" b="1" dirty="0">
                <a:solidFill>
                  <a:srgbClr val="3948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Кредитная кооперация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8A5C490D-D179-4422-815C-E48B6B309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197" y="1891253"/>
            <a:ext cx="5926031" cy="3950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1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04BD905-B4D5-4FBD-A02D-D243A02240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08467"/>
            <a:ext cx="6751662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 Black" panose="020B0A04020102020204" pitchFamily="34" charset="0"/>
              </a:rPr>
              <a:t>Что делать? В информационной сфере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7026436"/>
              </p:ext>
            </p:extLst>
          </p:nvPr>
        </p:nvGraphicFramePr>
        <p:xfrm>
          <a:off x="628650" y="2055004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290" name="Picture 2" descr="https://img1.labirint.ru/books/370211/coverbi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402" y="805924"/>
            <a:ext cx="1037273" cy="155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05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04BD905-B4D5-4FBD-A02D-D243A02240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3AAA4049-6011-4895-8C5A-536CD83F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05273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Каким образом рекламируют себя финансовые пирамиды?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454607A6-F1E1-4064-8A45-B225F08BD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92896"/>
            <a:ext cx="4843724" cy="3826543"/>
          </a:xfrm>
          <a:prstGeom prst="rect">
            <a:avLst/>
          </a:prstGeom>
          <a:pattFill prst="dkVert">
            <a:fgClr>
              <a:srgbClr val="C00000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140083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15EB243-3322-4754-858E-A1D5500D43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sp>
        <p:nvSpPr>
          <p:cNvPr id="2" name="Заголовок 2"/>
          <p:cNvSpPr txBox="1">
            <a:spLocks/>
          </p:cNvSpPr>
          <p:nvPr/>
        </p:nvSpPr>
        <p:spPr>
          <a:xfrm>
            <a:off x="670978" y="797524"/>
            <a:ext cx="6336704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ru-RU" dirty="0">
                <a:solidFill>
                  <a:srgbClr val="464646"/>
                </a:solidFill>
                <a:effectLst/>
              </a:rPr>
              <a:t>ФЗ «О рекламе»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27931682"/>
              </p:ext>
            </p:extLst>
          </p:nvPr>
        </p:nvGraphicFramePr>
        <p:xfrm>
          <a:off x="827480" y="1628800"/>
          <a:ext cx="7776864" cy="4686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7821" y="610748"/>
            <a:ext cx="1754699" cy="13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2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</a:rPr>
              <a:t>КАК ОБХОДЯТСЯ ЗАКОНЫ?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/>
              <a:t>ООО Интел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421" y="332656"/>
            <a:ext cx="1955527" cy="1390154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92" y="998633"/>
            <a:ext cx="1080120" cy="88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Объект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304271" y="2167067"/>
            <a:ext cx="3111764" cy="3863026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5046467" y="5797045"/>
            <a:ext cx="3369568" cy="216024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Выноска 3 (без границы) 19"/>
          <p:cNvSpPr/>
          <p:nvPr/>
        </p:nvSpPr>
        <p:spPr>
          <a:xfrm>
            <a:off x="971600" y="2132856"/>
            <a:ext cx="3816424" cy="3528393"/>
          </a:xfrm>
          <a:prstGeom prst="callout3">
            <a:avLst>
              <a:gd name="adj1" fmla="val 18292"/>
              <a:gd name="adj2" fmla="val -3800"/>
              <a:gd name="adj3" fmla="val 18750"/>
              <a:gd name="adj4" fmla="val -16667"/>
              <a:gd name="adj5" fmla="val 100000"/>
              <a:gd name="adj6" fmla="val -16667"/>
              <a:gd name="adj7" fmla="val 110217"/>
              <a:gd name="adj8" fmla="val 3107"/>
            </a:avLst>
          </a:prstGeom>
          <a:solidFill>
            <a:schemeClr val="tx1"/>
          </a:solidFill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/>
              <a:t>Внизу петитом обозначено: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Заемщиком выступает </a:t>
            </a:r>
            <a:r>
              <a:rPr lang="ru-RU" sz="2000" b="1" dirty="0" err="1"/>
              <a:t>микрокредитная</a:t>
            </a:r>
            <a:r>
              <a:rPr lang="ru-RU" sz="2000" b="1" dirty="0"/>
              <a:t> компания </a:t>
            </a:r>
            <a:r>
              <a:rPr lang="en-US" sz="2000" b="1" dirty="0"/>
              <a:t> </a:t>
            </a:r>
            <a:endParaRPr lang="ru-RU" sz="2000" b="1" dirty="0"/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Деньги принимаются только от юридических лиц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Не является публичной офертой </a:t>
            </a:r>
          </a:p>
          <a:p>
            <a:r>
              <a:rPr lang="ru-RU" sz="2000" b="1" dirty="0">
                <a:solidFill>
                  <a:srgbClr val="FFFF00"/>
                </a:solidFill>
              </a:rPr>
              <a:t>Все три утверждения являются ложью, и об этом прекрасно осведомлен </a:t>
            </a:r>
            <a:r>
              <a:rPr lang="ru-RU" sz="2000" b="1" dirty="0" err="1">
                <a:solidFill>
                  <a:srgbClr val="FFFF00"/>
                </a:solidFill>
              </a:rPr>
              <a:t>рекламораспространитель</a:t>
            </a:r>
            <a:r>
              <a:rPr lang="ru-RU" sz="2000" b="1" dirty="0">
                <a:solidFill>
                  <a:srgbClr val="FFFF00"/>
                </a:solidFill>
              </a:rPr>
              <a:t>!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1058416" y="6020235"/>
            <a:ext cx="396044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0C289A7-1E0E-4E7A-9FC1-2AE5995B8A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14" r="71318" b="3864"/>
          <a:stretch/>
        </p:blipFill>
        <p:spPr>
          <a:xfrm>
            <a:off x="7201" y="6176962"/>
            <a:ext cx="2620583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395" y="162216"/>
            <a:ext cx="6391622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ООО «Интел»: результат открытой рекламы мошенников  в прессе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4021"/>
            <a:ext cx="65193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776" y="1386825"/>
            <a:ext cx="391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Встреча с инвесторами ООО «Интел»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316" y="143632"/>
            <a:ext cx="1440160" cy="1768549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7181861" y="2436557"/>
            <a:ext cx="1863080" cy="211706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Интел полностью прекратил работу с начала января 2019 года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A6AB747-FAA9-43B0-BC35-A96E4CAE23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14" r="71318" b="3864"/>
          <a:stretch/>
        </p:blipFill>
        <p:spPr>
          <a:xfrm>
            <a:off x="7201" y="6176962"/>
            <a:ext cx="2620583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2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0A4200D-15C1-401C-85A2-D942264B00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14" r="71318" b="3864"/>
          <a:stretch/>
        </p:blipFill>
        <p:spPr>
          <a:xfrm>
            <a:off x="7201" y="6176962"/>
            <a:ext cx="2620583" cy="6810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2800" b="1" dirty="0">
                <a:latin typeface="Arial Black" panose="020B0A04020102020204" pitchFamily="34" charset="0"/>
              </a:rPr>
              <a:t>Реклама или информация?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latin typeface="Arial Black" panose="020B0A04020102020204" pitchFamily="34" charset="0"/>
              </a:rPr>
              <a:t>ЖК Бест Вей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945330" y="3971106"/>
            <a:ext cx="3672408" cy="2177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85800" y="2574275"/>
            <a:ext cx="2768757" cy="36072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http://itd1.mycdn.me/image?id=865683501169&amp;t=20&amp;plc=WEB&amp;tkn=*nF1x0KMazsR_-lKybCKw_UG_6k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13486"/>
            <a:ext cx="936104" cy="11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67544" y="1387029"/>
            <a:ext cx="8208912" cy="872493"/>
          </a:xfrm>
          <a:prstGeom prst="roundRect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Один из самых опасных действующих третий год пирамидных проектов по приобретению недвижимости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5320" y="2386930"/>
            <a:ext cx="396044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Интервью в АиФ «на правах рекламы»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200" y="2958313"/>
            <a:ext cx="468052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Интервью на </a:t>
            </a:r>
            <a:r>
              <a:rPr lang="en-US" dirty="0" err="1"/>
              <a:t>Youtube</a:t>
            </a:r>
            <a:r>
              <a:rPr lang="ru-RU" dirty="0"/>
              <a:t>-канале Владимира Соловьева без каких-либо пометок</a:t>
            </a:r>
          </a:p>
        </p:txBody>
      </p:sp>
      <p:cxnSp>
        <p:nvCxnSpPr>
          <p:cNvPr id="9" name="Соединительная линия уступом 8"/>
          <p:cNvCxnSpPr/>
          <p:nvPr/>
        </p:nvCxnSpPr>
        <p:spPr>
          <a:xfrm>
            <a:off x="5165720" y="2756262"/>
            <a:ext cx="720080" cy="494764"/>
          </a:xfrm>
          <a:prstGeom prst="bentConnector3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7" idx="2"/>
            <a:endCxn id="6" idx="0"/>
          </p:cNvCxnSpPr>
          <p:nvPr/>
        </p:nvCxnSpPr>
        <p:spPr>
          <a:xfrm flipH="1">
            <a:off x="2781534" y="3604644"/>
            <a:ext cx="43926" cy="366462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17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57F1651-78B6-4F12-BB9C-5A5FFF3915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018493"/>
            <a:ext cx="5100097" cy="4005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692930"/>
            <a:ext cx="8159874" cy="1325563"/>
          </a:xfrm>
        </p:spPr>
        <p:txBody>
          <a:bodyPr>
            <a:normAutofit/>
          </a:bodyPr>
          <a:lstStyle/>
          <a:p>
            <a:r>
              <a:rPr lang="ru-RU" sz="2700" dirty="0">
                <a:latin typeface="Arial Black" panose="020B0A04020102020204" pitchFamily="34" charset="0"/>
              </a:rPr>
              <a:t>Контекстная реклама</a:t>
            </a:r>
            <a:br>
              <a:rPr lang="ru-RU" sz="2700" dirty="0">
                <a:latin typeface="Arial Black" panose="020B0A04020102020204" pitchFamily="34" charset="0"/>
              </a:rPr>
            </a:br>
            <a:r>
              <a:rPr lang="ru-RU" sz="2700" dirty="0">
                <a:latin typeface="Arial Black" panose="020B0A04020102020204" pitchFamily="34" charset="0"/>
              </a:rPr>
              <a:t> 6 ноября 2019 года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32573" y="3452842"/>
            <a:ext cx="4231382" cy="331236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На поисковый запрос «пассивный доход» Яндекс выдал рекламу 8 инвестиционных предложений. Только 4 из них были от лицензированных финансовых организаций. 3 предложения – очевидные финансовые пирамиды</a:t>
            </a:r>
          </a:p>
        </p:txBody>
      </p:sp>
      <p:pic>
        <p:nvPicPr>
          <p:cNvPr id="1026" name="Picture 2" descr="https://ic.pics.livejournal.com/soullaway/34880428/339994/339994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664" y="2018493"/>
            <a:ext cx="171450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68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35C5C8F-6E03-4EFF-A901-0C453487F7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14" r="71318" b="3864"/>
          <a:stretch/>
        </p:blipFill>
        <p:spPr>
          <a:xfrm>
            <a:off x="7201" y="6176962"/>
            <a:ext cx="2620583" cy="68103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61790"/>
            <a:ext cx="5256584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Arial Black" panose="020B0A04020102020204" pitchFamily="34" charset="0"/>
              </a:rPr>
              <a:t>Обращение в ФАС</a:t>
            </a:r>
            <a:r>
              <a:rPr lang="en-US" sz="2000" b="1" dirty="0">
                <a:latin typeface="Arial Black" panose="020B0A04020102020204" pitchFamily="34" charset="0"/>
              </a:rPr>
              <a:t> </a:t>
            </a:r>
            <a:r>
              <a:rPr lang="ru-RU" sz="2000" b="1" dirty="0">
                <a:latin typeface="Arial Black" panose="020B0A04020102020204" pitchFamily="34" charset="0"/>
              </a:rPr>
              <a:t>по поводу рекламы </a:t>
            </a:r>
            <a:r>
              <a:rPr lang="en-US" sz="2000" b="1" dirty="0"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latin typeface="Arial Black" panose="020B0A04020102020204" pitchFamily="34" charset="0"/>
              </a:rPr>
              <a:t>Tcompany</a:t>
            </a:r>
            <a:r>
              <a:rPr lang="en-US" sz="2000" b="1" dirty="0">
                <a:latin typeface="Arial Black" panose="020B0A04020102020204" pitchFamily="34" charset="0"/>
              </a:rPr>
              <a:t> Online Limited</a:t>
            </a:r>
            <a:r>
              <a:rPr lang="ru-RU" sz="2000" b="1" dirty="0">
                <a:latin typeface="Arial Black" panose="020B0A04020102020204" pitchFamily="34" charset="0"/>
              </a:rPr>
              <a:t> в Яндекс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080" y="1506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4"/>
          <a:ext cx="7886700" cy="4411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4208" y="155875"/>
            <a:ext cx="2603045" cy="15348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0360" y="1696604"/>
            <a:ext cx="4495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До сих пор не принято решение о возбуждении административного дела, то есть, неизвестно оштрафуют ли Яндекс</a:t>
            </a:r>
          </a:p>
        </p:txBody>
      </p:sp>
      <p:sp>
        <p:nvSpPr>
          <p:cNvPr id="6" name="Выноска 3 5"/>
          <p:cNvSpPr/>
          <p:nvPr/>
        </p:nvSpPr>
        <p:spPr>
          <a:xfrm>
            <a:off x="467544" y="2420888"/>
            <a:ext cx="1408720" cy="712794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31148"/>
              <a:gd name="adj8" fmla="val 19091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Рекламодатель в декабре прекратил свою деятельность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44008" y="4869160"/>
            <a:ext cx="4042792" cy="144016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 настоящее время в ФАС находится 4 жалобы Фонда в отношении недобросовестной рекламы в поисковых сетях: 3 – в отношении ЯНДЕКС, 1- в отношении </a:t>
            </a:r>
            <a:r>
              <a:rPr lang="en-US" b="1" dirty="0">
                <a:solidFill>
                  <a:schemeClr val="bg1"/>
                </a:solidFill>
              </a:rPr>
              <a:t>Google</a:t>
            </a:r>
            <a:r>
              <a:rPr lang="ru-RU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86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A8817B1-9308-4BFC-8D92-1B8B289D2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14" r="71318" b="3864"/>
          <a:stretch/>
        </p:blipFill>
        <p:spPr>
          <a:xfrm>
            <a:off x="7201" y="6176962"/>
            <a:ext cx="2620583" cy="6810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039694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Что делать в сфере рекламы?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1020125"/>
              </p:ext>
            </p:extLst>
          </p:nvPr>
        </p:nvGraphicFramePr>
        <p:xfrm>
          <a:off x="628650" y="1633909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 descr="https://img1.labirint.ru/books/370211/coverbi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737" y="145872"/>
            <a:ext cx="1037273" cy="155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9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4A51D8C-E0A4-441D-B3C9-3A0BADE360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" r="56363" b="83622"/>
          <a:stretch/>
        </p:blipFill>
        <p:spPr>
          <a:xfrm>
            <a:off x="5157072" y="4666"/>
            <a:ext cx="3986928" cy="9880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6688"/>
            <a:ext cx="5328592" cy="1143000"/>
          </a:xfrm>
        </p:spPr>
        <p:txBody>
          <a:bodyPr>
            <a:noAutofit/>
          </a:bodyPr>
          <a:lstStyle/>
          <a:p>
            <a:r>
              <a:rPr lang="ru-RU" sz="2800" b="1" dirty="0"/>
              <a:t>Надо ли передать ЦБ РФ надзор за финансовой рекламой?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9746964"/>
              </p:ext>
            </p:extLst>
          </p:nvPr>
        </p:nvGraphicFramePr>
        <p:xfrm>
          <a:off x="457200" y="172585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74" name="Picture 2" descr="https://z6.d.sdska.ru/2-z6-f598b5be-5adf-43e0-9d8a-e18f6cb176f1.jpg?_90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714493"/>
            <a:ext cx="8572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3121" y="6314096"/>
            <a:ext cx="4427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Результаты опроса в октябре 2018 года</a:t>
            </a:r>
          </a:p>
        </p:txBody>
      </p:sp>
    </p:spTree>
    <p:extLst>
      <p:ext uri="{BB962C8B-B14F-4D97-AF65-F5344CB8AC3E}">
        <p14:creationId xmlns:p14="http://schemas.microsoft.com/office/powerpoint/2010/main" val="181860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DB6E8C7E-CCC4-4006-91D7-F3AFD730CD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7" y="621653"/>
            <a:ext cx="6954441" cy="11430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3948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деятельности финансовых пирамид </a:t>
            </a:r>
            <a:endParaRPr lang="ru-RU" sz="2400" b="1" dirty="0">
              <a:solidFill>
                <a:srgbClr val="3948A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959" y="904568"/>
            <a:ext cx="1036931" cy="5338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63688" y="3207628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МФО и КПК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7664" y="4931589"/>
            <a:ext cx="3154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Потребительские общества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856" y="5858228"/>
            <a:ext cx="8928639" cy="88566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 2018 году доля институтов микрофинансирования (в основном КПК) достигла максимума, но с начала 2019 очевидна тенденция к ее сокращению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59632" y="1593136"/>
            <a:ext cx="6192596" cy="40676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19967" y="2276872"/>
            <a:ext cx="2292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Интернет проекты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28953" y="289622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ООО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11760" y="2515092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МФК и КПК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33220" y="4601399"/>
            <a:ext cx="337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D6A300"/>
                </a:solidFill>
              </a:rPr>
              <a:t>Потребительские 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12468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4D0FA7D-4115-450D-A965-85DEF54F76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658" y="764704"/>
            <a:ext cx="7886700" cy="9036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rgbClr val="009900"/>
                </a:solidFill>
              </a:rPr>
              <a:t>Вопросы: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644008" y="3212977"/>
            <a:ext cx="4499992" cy="2590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/>
              <a:t>Федеральный фонд по защите прав вкладчиков и акционеров</a:t>
            </a:r>
            <a:endParaRPr lang="en-US" sz="1800" b="1" dirty="0"/>
          </a:p>
          <a:p>
            <a:r>
              <a:rPr lang="ru-RU" sz="1800" dirty="0"/>
              <a:t>105613, Москва, Измайловское шоссе, д.71, строение 8.</a:t>
            </a:r>
          </a:p>
          <a:p>
            <a:r>
              <a:rPr lang="ru-RU" sz="1800" dirty="0"/>
              <a:t>+7 (495)741-00-74, 989-72-80</a:t>
            </a:r>
          </a:p>
          <a:p>
            <a:r>
              <a:rPr lang="en-US" sz="1800" dirty="0">
                <a:hlinkClick r:id="rId3"/>
              </a:rPr>
              <a:t>post@fedfond.ru</a:t>
            </a:r>
            <a:endParaRPr lang="en-US" sz="1800" dirty="0"/>
          </a:p>
          <a:p>
            <a:r>
              <a:rPr lang="en-US" sz="1800" dirty="0">
                <a:hlinkClick r:id="rId4"/>
              </a:rPr>
              <a:t>www.fedfond.ru</a:t>
            </a:r>
            <a:endParaRPr lang="en-US" sz="1800" dirty="0"/>
          </a:p>
          <a:p>
            <a:endParaRPr lang="ru-RU" dirty="0"/>
          </a:p>
        </p:txBody>
      </p:sp>
      <p:sp>
        <p:nvSpPr>
          <p:cNvPr id="4" name="Диагональная полоса 3"/>
          <p:cNvSpPr/>
          <p:nvPr/>
        </p:nvSpPr>
        <p:spPr>
          <a:xfrm rot="10800000">
            <a:off x="8229600" y="5943600"/>
            <a:ext cx="914400" cy="914400"/>
          </a:xfrm>
          <a:prstGeom prst="diagStripe">
            <a:avLst/>
          </a:prstGeom>
          <a:solidFill>
            <a:srgbClr val="0099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7" y="3212976"/>
            <a:ext cx="3886200" cy="25908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6808" y="1606893"/>
            <a:ext cx="914400" cy="1394991"/>
          </a:xfrm>
          <a:prstGeom prst="rect">
            <a:avLst/>
          </a:prstGeom>
        </p:spPr>
      </p:pic>
      <p:sp>
        <p:nvSpPr>
          <p:cNvPr id="7" name="Прямоугольный треугольник 6"/>
          <p:cNvSpPr/>
          <p:nvPr/>
        </p:nvSpPr>
        <p:spPr>
          <a:xfrm rot="16200000">
            <a:off x="8887916" y="6601916"/>
            <a:ext cx="251520" cy="260648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65CE25E-73CD-480F-841C-B9E674F101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3804" y="768919"/>
            <a:ext cx="9457692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3948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КПК привлекательны </a:t>
            </a:r>
            <a:br>
              <a:rPr lang="ru-RU" sz="3000" b="1" dirty="0">
                <a:solidFill>
                  <a:srgbClr val="3948A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b="1" dirty="0">
                <a:solidFill>
                  <a:srgbClr val="3948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мошенников?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064" y="2023879"/>
            <a:ext cx="8229600" cy="4525963"/>
          </a:xfrm>
        </p:spPr>
        <p:txBody>
          <a:bodyPr>
            <a:normAutofit/>
          </a:bodyPr>
          <a:lstStyle/>
          <a:p>
            <a:r>
              <a:rPr lang="ru-RU" sz="2300" dirty="0"/>
              <a:t>Возможность привлекать денежные средства населения</a:t>
            </a:r>
          </a:p>
          <a:p>
            <a:r>
              <a:rPr lang="ru-RU" sz="2300" dirty="0"/>
              <a:t>Возможность размещать рекламу в СМИ</a:t>
            </a:r>
          </a:p>
          <a:p>
            <a:r>
              <a:rPr lang="ru-RU" sz="2300" dirty="0"/>
              <a:t>Наличие системы страхования и компенсационных фондов (хотя в реальности они не работают)</a:t>
            </a:r>
          </a:p>
          <a:p>
            <a:r>
              <a:rPr lang="ru-RU" sz="2300" dirty="0"/>
              <a:t>Простота и относительная дешевизна создания, регистрации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861917"/>
              </p:ext>
            </p:extLst>
          </p:nvPr>
        </p:nvGraphicFramePr>
        <p:xfrm>
          <a:off x="706488" y="4048370"/>
          <a:ext cx="8208912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143508" y="5957664"/>
            <a:ext cx="8856984" cy="792088"/>
          </a:xfrm>
          <a:prstGeom prst="roundRect">
            <a:avLst/>
          </a:prstGeom>
          <a:solidFill>
            <a:srgbClr val="8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Финансовые пирамиды в форме КПК ориентируются на традиционную аудиторию вкладчиков, для которых важен легальный статус организации.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812" y="719550"/>
            <a:ext cx="1941188" cy="129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42E0DF9-E691-4C1C-BF1C-D309285A40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16071"/>
            <a:ext cx="7313260" cy="1325563"/>
          </a:xfrm>
        </p:spPr>
        <p:txBody>
          <a:bodyPr>
            <a:normAutofit/>
          </a:bodyPr>
          <a:lstStyle/>
          <a:p>
            <a:r>
              <a:rPr lang="ru-RU" sz="2600" b="1" dirty="0">
                <a:solidFill>
                  <a:srgbClr val="1193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 снижению рисков инвестиционного мошенничества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0528445"/>
              </p:ext>
            </p:extLst>
          </p:nvPr>
        </p:nvGraphicFramePr>
        <p:xfrm>
          <a:off x="683568" y="1912641"/>
          <a:ext cx="7886700" cy="4106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47891" y="5758934"/>
            <a:ext cx="374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Вступают в силу в 2019-2020 </a:t>
            </a:r>
            <a:r>
              <a:rPr lang="ru-RU" b="1" dirty="0" err="1"/>
              <a:t>гг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4496" t="10704" b="5611"/>
          <a:stretch/>
        </p:blipFill>
        <p:spPr>
          <a:xfrm>
            <a:off x="7834116" y="636191"/>
            <a:ext cx="1288787" cy="125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800903E-DEF7-414B-BCD6-D042E7B0F9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290" y="942036"/>
            <a:ext cx="6791883" cy="1269331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Несмотря на принятые решения пока …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90296823"/>
              </p:ext>
            </p:extLst>
          </p:nvPr>
        </p:nvGraphicFramePr>
        <p:xfrm>
          <a:off x="728117" y="2075936"/>
          <a:ext cx="7687766" cy="3713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Овал 5"/>
          <p:cNvSpPr/>
          <p:nvPr/>
        </p:nvSpPr>
        <p:spPr>
          <a:xfrm>
            <a:off x="6406105" y="3572475"/>
            <a:ext cx="1224136" cy="10081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&lt;4%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6819" y="5666727"/>
            <a:ext cx="8830361" cy="110618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 2018 году среди КПК, активно привлекавших сбережения, пирамидами оказались почти 40%.</a:t>
            </a:r>
          </a:p>
          <a:p>
            <a:pPr algn="ctr"/>
            <a:r>
              <a:rPr lang="ru-RU" sz="2400" b="1" dirty="0"/>
              <a:t>В 2019 году -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8173" y="942036"/>
            <a:ext cx="2153920" cy="114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7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6184A7F-590D-4661-8FFE-ACD40FFD14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078" y="897628"/>
            <a:ext cx="8584193" cy="64658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«Козыри» недобросовестных КПК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4572" y="1658293"/>
            <a:ext cx="8197207" cy="117219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В условиях жесткого ограничения процентных ставок для привлечения сбережений недобросовестные кооперативы используют два основных инструмента:</a:t>
            </a:r>
          </a:p>
        </p:txBody>
      </p:sp>
      <p:graphicFrame>
        <p:nvGraphicFramePr>
          <p:cNvPr id="11" name="Схема 10"/>
          <p:cNvGraphicFramePr/>
          <p:nvPr>
            <p:extLst/>
          </p:nvPr>
        </p:nvGraphicFramePr>
        <p:xfrm>
          <a:off x="1141573" y="2385652"/>
          <a:ext cx="6860854" cy="334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8353" y="5199707"/>
            <a:ext cx="1485620" cy="990414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689" y="5159951"/>
            <a:ext cx="1304576" cy="102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59951"/>
            <a:ext cx="1135993" cy="103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56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0E08AA54-5F04-4CB4-9ABC-A3D4F80F73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b="3864"/>
          <a:stretch/>
        </p:blipFill>
        <p:spPr>
          <a:xfrm>
            <a:off x="7201" y="811"/>
            <a:ext cx="9136799" cy="6857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7527" y="1491533"/>
            <a:ext cx="3079254" cy="74897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600" b="1" dirty="0">
                <a:latin typeface="Monotype Corsiva" panose="03010101010201010101" pitchFamily="66" charset="0"/>
              </a:rPr>
              <a:t>Из доклада ЦБ РФ «Развитие системы гарантирования на рынке»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76054" y="2138725"/>
            <a:ext cx="3982197" cy="199217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…система защиты сбережений пайщиков  не способна в полной мере обеспечить сохранность переданных пайщиками КПК средств: в ряде случаев пайщикам не гарантируется выплата даже минимальной компенсации.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861" y="2591879"/>
            <a:ext cx="966375" cy="99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639201"/>
            <a:ext cx="3229817" cy="491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90" y="1528086"/>
            <a:ext cx="3055242" cy="998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68634" y="4933688"/>
            <a:ext cx="8806732" cy="1804016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b="1" dirty="0"/>
              <a:t>Утверждение о «полной безопасности» сбережений - дезинформация пайщиков.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b="1" dirty="0"/>
              <a:t> Предлагаем включить в  базовые стандарты пункт об обязательном информировании о реальном уровне страховых и компенсационных выплат.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57476"/>
            <a:ext cx="933977" cy="734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43809" y="823674"/>
            <a:ext cx="5061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Arial Black" panose="020B0A04020102020204" pitchFamily="34" charset="0"/>
              </a:rPr>
              <a:t>Псевдогарантии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432" y="518846"/>
            <a:ext cx="892794" cy="81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авая фигурная скобка 16"/>
          <p:cNvSpPr/>
          <p:nvPr/>
        </p:nvSpPr>
        <p:spPr>
          <a:xfrm rot="5400000">
            <a:off x="2094483" y="2381731"/>
            <a:ext cx="263968" cy="3791063"/>
          </a:xfrm>
          <a:prstGeom prst="rightBrace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авая фигурная скобка 17"/>
          <p:cNvSpPr/>
          <p:nvPr/>
        </p:nvSpPr>
        <p:spPr>
          <a:xfrm rot="5400000">
            <a:off x="6989377" y="2238285"/>
            <a:ext cx="155551" cy="3982197"/>
          </a:xfrm>
          <a:prstGeom prst="rightBrac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51520" y="1421876"/>
            <a:ext cx="3791062" cy="2807508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475656" y="4435758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ОБЕЩАЕТСЯ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78065" y="4427870"/>
            <a:ext cx="203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В РЕАЛЬНОСТИ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08395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1792</Words>
  <Application>Microsoft Office PowerPoint</Application>
  <PresentationFormat>Экран (4:3)</PresentationFormat>
  <Paragraphs>186</Paragraphs>
  <Slides>40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САФИУЛИН  Марат Шамилевич   </vt:lpstr>
      <vt:lpstr>Презентация PowerPoint</vt:lpstr>
      <vt:lpstr>Кредитная кооперация</vt:lpstr>
      <vt:lpstr>Форма деятельности финансовых пирамид </vt:lpstr>
      <vt:lpstr>Чем КПК привлекательны  для мошенников?</vt:lpstr>
      <vt:lpstr>Меры по снижению рисков инвестиционного мошенничества</vt:lpstr>
      <vt:lpstr>Несмотря на принятые решения пока …</vt:lpstr>
      <vt:lpstr>«Козыри» недобросовестных КПК</vt:lpstr>
      <vt:lpstr>Из доклада ЦБ РФ «Развитие системы гарантирования на рынке»</vt:lpstr>
      <vt:lpstr>Нетраспарентность КПК</vt:lpstr>
      <vt:lpstr>Опрос финансистов</vt:lpstr>
      <vt:lpstr>Презентация PowerPoint</vt:lpstr>
      <vt:lpstr>Легенда финансовой пирамиды – это объяснение для целевой аудитории (ЦА), как зарабатывается сверхдоход? Она должна быть:</vt:lpstr>
      <vt:lpstr> КФХ и партнеры (крестьянско-фермерское хозяйство 33% годовых) </vt:lpstr>
      <vt:lpstr>Презентация PowerPoint</vt:lpstr>
      <vt:lpstr>AliTrade (инвестиции в AliExpress,  36-720%)</vt:lpstr>
      <vt:lpstr>SynthesTech – производство  платины из других металлов</vt:lpstr>
      <vt:lpstr>Привлечение денег населения в инвестиционные проекты</vt:lpstr>
      <vt:lpstr>Предложения</vt:lpstr>
      <vt:lpstr>Как ограничить привлечение средств населения нефинансовыми организациями?</vt:lpstr>
      <vt:lpstr>Для чего используют криптовалютные легенды и цифровые проекты организаторы финансовых пирамид?</vt:lpstr>
      <vt:lpstr>Особенности криптолегенд</vt:lpstr>
      <vt:lpstr>Почему трудно бороться с криптолегендами?</vt:lpstr>
      <vt:lpstr>AirBitClub (20-300% годовых)</vt:lpstr>
      <vt:lpstr>Эрариум. До 400%  + реферальные</vt:lpstr>
      <vt:lpstr>SynthesTech – проведение ICO</vt:lpstr>
      <vt:lpstr>Презентация PowerPoint</vt:lpstr>
      <vt:lpstr>Ближайшая перспектива</vt:lpstr>
      <vt:lpstr>Что делать? В сфере совершенствования законодательства</vt:lpstr>
      <vt:lpstr>Что делать? В информационной сфере</vt:lpstr>
      <vt:lpstr>Каким образом рекламируют себя финансовые пирамиды?</vt:lpstr>
      <vt:lpstr>Презентация PowerPoint</vt:lpstr>
      <vt:lpstr>КАК ОБХОДЯТСЯ ЗАКОНЫ? ООО Интел </vt:lpstr>
      <vt:lpstr>ООО «Интел»: результат открытой рекламы мошенников  в прессе</vt:lpstr>
      <vt:lpstr>Реклама или информация? ЖК Бест Вей</vt:lpstr>
      <vt:lpstr>Контекстная реклама  6 ноября 2019 года</vt:lpstr>
      <vt:lpstr>Обращение в ФАС по поводу рекламы  Tcompany Online Limited в Яндекс</vt:lpstr>
      <vt:lpstr>Что делать в сфере рекламы?</vt:lpstr>
      <vt:lpstr>Надо ли передать ЦБ РФ надзор за финансовой рекламой?</vt:lpstr>
      <vt:lpstr>Вопросы: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САФИУЛИН  Марат Шамилевич   </dc:title>
  <dc:creator>Калинин Дмитрий Сергеевич</dc:creator>
  <cp:lastModifiedBy>Калинин Дмитрий Сергеевич</cp:lastModifiedBy>
  <cp:revision>1</cp:revision>
  <dcterms:created xsi:type="dcterms:W3CDTF">2019-11-20T11:33:18Z</dcterms:created>
  <dcterms:modified xsi:type="dcterms:W3CDTF">2019-11-20T11:33:51Z</dcterms:modified>
</cp:coreProperties>
</file>